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notesMasterIdLst>
    <p:notesMasterId r:id="rId97"/>
  </p:notesMasterIdLst>
  <p:sldIdLst>
    <p:sldId id="256" r:id="rId2"/>
    <p:sldId id="311" r:id="rId3"/>
    <p:sldId id="350" r:id="rId4"/>
    <p:sldId id="316" r:id="rId5"/>
    <p:sldId id="275" r:id="rId6"/>
    <p:sldId id="274" r:id="rId7"/>
    <p:sldId id="308" r:id="rId8"/>
    <p:sldId id="279" r:id="rId9"/>
    <p:sldId id="328" r:id="rId10"/>
    <p:sldId id="334" r:id="rId11"/>
    <p:sldId id="335" r:id="rId12"/>
    <p:sldId id="370" r:id="rId13"/>
    <p:sldId id="371" r:id="rId14"/>
    <p:sldId id="332" r:id="rId15"/>
    <p:sldId id="293" r:id="rId16"/>
    <p:sldId id="292" r:id="rId17"/>
    <p:sldId id="329" r:id="rId18"/>
    <p:sldId id="327" r:id="rId19"/>
    <p:sldId id="291" r:id="rId20"/>
    <p:sldId id="297" r:id="rId21"/>
    <p:sldId id="372" r:id="rId22"/>
    <p:sldId id="374" r:id="rId23"/>
    <p:sldId id="375" r:id="rId24"/>
    <p:sldId id="373" r:id="rId25"/>
    <p:sldId id="269" r:id="rId26"/>
    <p:sldId id="290" r:id="rId27"/>
    <p:sldId id="272" r:id="rId28"/>
    <p:sldId id="276" r:id="rId29"/>
    <p:sldId id="381" r:id="rId30"/>
    <p:sldId id="277" r:id="rId31"/>
    <p:sldId id="382" r:id="rId32"/>
    <p:sldId id="278" r:id="rId33"/>
    <p:sldId id="309" r:id="rId34"/>
    <p:sldId id="314" r:id="rId35"/>
    <p:sldId id="384" r:id="rId36"/>
    <p:sldId id="300" r:id="rId37"/>
    <p:sldId id="304" r:id="rId38"/>
    <p:sldId id="390" r:id="rId39"/>
    <p:sldId id="399" r:id="rId40"/>
    <p:sldId id="398" r:id="rId41"/>
    <p:sldId id="389" r:id="rId42"/>
    <p:sldId id="388" r:id="rId43"/>
    <p:sldId id="387" r:id="rId44"/>
    <p:sldId id="386" r:id="rId45"/>
    <p:sldId id="385" r:id="rId46"/>
    <p:sldId id="393" r:id="rId47"/>
    <p:sldId id="392" r:id="rId48"/>
    <p:sldId id="391" r:id="rId49"/>
    <p:sldId id="394" r:id="rId50"/>
    <p:sldId id="400" r:id="rId51"/>
    <p:sldId id="401" r:id="rId52"/>
    <p:sldId id="305" r:id="rId53"/>
    <p:sldId id="280" r:id="rId54"/>
    <p:sldId id="281" r:id="rId55"/>
    <p:sldId id="282" r:id="rId56"/>
    <p:sldId id="287" r:id="rId57"/>
    <p:sldId id="286" r:id="rId58"/>
    <p:sldId id="285" r:id="rId59"/>
    <p:sldId id="315" r:id="rId60"/>
    <p:sldId id="284" r:id="rId61"/>
    <p:sldId id="283" r:id="rId62"/>
    <p:sldId id="320" r:id="rId63"/>
    <p:sldId id="349" r:id="rId64"/>
    <p:sldId id="351" r:id="rId65"/>
    <p:sldId id="337" r:id="rId66"/>
    <p:sldId id="380" r:id="rId67"/>
    <p:sldId id="343" r:id="rId68"/>
    <p:sldId id="344" r:id="rId69"/>
    <p:sldId id="379" r:id="rId70"/>
    <p:sldId id="346" r:id="rId71"/>
    <p:sldId id="338" r:id="rId72"/>
    <p:sldId id="352" r:id="rId73"/>
    <p:sldId id="353" r:id="rId74"/>
    <p:sldId id="354" r:id="rId75"/>
    <p:sldId id="342" r:id="rId76"/>
    <p:sldId id="355" r:id="rId77"/>
    <p:sldId id="356" r:id="rId78"/>
    <p:sldId id="357" r:id="rId79"/>
    <p:sldId id="359" r:id="rId80"/>
    <p:sldId id="339" r:id="rId81"/>
    <p:sldId id="341" r:id="rId82"/>
    <p:sldId id="358" r:id="rId83"/>
    <p:sldId id="360" r:id="rId84"/>
    <p:sldId id="361" r:id="rId85"/>
    <p:sldId id="362" r:id="rId86"/>
    <p:sldId id="363" r:id="rId87"/>
    <p:sldId id="365" r:id="rId88"/>
    <p:sldId id="317" r:id="rId89"/>
    <p:sldId id="321" r:id="rId90"/>
    <p:sldId id="323" r:id="rId91"/>
    <p:sldId id="366" r:id="rId92"/>
    <p:sldId id="367" r:id="rId93"/>
    <p:sldId id="368" r:id="rId94"/>
    <p:sldId id="369" r:id="rId95"/>
    <p:sldId id="265" r:id="rId9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3C452F"/>
    <a:srgbClr val="1E128C"/>
    <a:srgbClr val="546242"/>
    <a:srgbClr val="303725"/>
    <a:srgbClr val="95498E"/>
    <a:srgbClr val="005A9E"/>
    <a:srgbClr val="666633"/>
    <a:srgbClr val="808000"/>
    <a:srgbClr val="312D7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13" autoAdjust="0"/>
    <p:restoredTop sz="94660"/>
  </p:normalViewPr>
  <p:slideViewPr>
    <p:cSldViewPr>
      <p:cViewPr>
        <p:scale>
          <a:sx n="100" d="100"/>
          <a:sy n="100" d="100"/>
        </p:scale>
        <p:origin x="-955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customXml" Target="../customXml/item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10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4D534-30A0-476A-84AE-59D471182C36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5015F-10A5-40CE-B85E-4D641F4AD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621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ini.1umd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hyperlink" Target="mailto:oefrolova@yandex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5357826"/>
            <a:ext cx="4677101" cy="1214446"/>
          </a:xfrm>
        </p:spPr>
        <p:txBody>
          <a:bodyPr>
            <a:noAutofit/>
          </a:bodyPr>
          <a:lstStyle/>
          <a:p>
            <a:pPr algn="r"/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«Народный институт»</a:t>
            </a:r>
          </a:p>
          <a:p>
            <a:pPr algn="r"/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2017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9086" y="188640"/>
            <a:ext cx="8094880" cy="5240624"/>
          </a:xfrm>
        </p:spPr>
        <p:txBody>
          <a:bodyPr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ОБЩЕЕ </a:t>
            </a:r>
            <a:b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СОБРАНИЕ СОБСТВЕННИКОВ ПОМЕЩЕНИЙ </a:t>
            </a:r>
            <a:b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В МКД </a:t>
            </a:r>
            <a:r>
              <a:rPr lang="ru-RU" sz="6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6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6" y="357166"/>
            <a:ext cx="2497267" cy="20049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272021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928802"/>
            <a:ext cx="8501122" cy="4572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5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Общее имущество:</a:t>
            </a:r>
          </a:p>
          <a:p>
            <a:pPr>
              <a:buNone/>
            </a:pPr>
            <a:r>
              <a:rPr lang="ru-RU" sz="3000" dirty="0" smtClean="0"/>
              <a:t>1) О пределах использования земельного</a:t>
            </a:r>
          </a:p>
          <a:p>
            <a:pPr>
              <a:buNone/>
            </a:pPr>
            <a:r>
              <a:rPr lang="ru-RU" sz="3000" dirty="0" smtClean="0"/>
              <a:t>участка, на котором расположен МКД </a:t>
            </a:r>
          </a:p>
          <a:p>
            <a:pPr>
              <a:buNone/>
            </a:pPr>
            <a:r>
              <a:rPr lang="ru-RU" sz="3000" dirty="0" smtClean="0"/>
              <a:t>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п.2 ч.2 ст.44 </a:t>
            </a:r>
            <a:r>
              <a:rPr lang="ru-RU" sz="3000" u="sng" dirty="0" smtClean="0">
                <a:solidFill>
                  <a:srgbClr val="0000FF"/>
                </a:solidFill>
              </a:rPr>
              <a:t>ЖК РФ</a:t>
            </a:r>
            <a:r>
              <a:rPr lang="ru-RU" sz="3000" dirty="0" smtClean="0"/>
              <a:t>).</a:t>
            </a:r>
          </a:p>
          <a:p>
            <a:pPr>
              <a:buNone/>
            </a:pPr>
            <a:r>
              <a:rPr lang="ru-RU" b="1" i="1" dirty="0" smtClean="0"/>
              <a:t>Принимать решения по этому вопросу возможно в том случае, если участок поставлен на государственный кадастровый учет! </a:t>
            </a:r>
            <a:r>
              <a:rPr lang="ru-RU" dirty="0" smtClean="0"/>
              <a:t>Именно с этого момента он переходит в общую долевую собственность.</a:t>
            </a:r>
          </a:p>
          <a:p>
            <a:endParaRPr lang="ru-RU" sz="3000" b="1" dirty="0">
              <a:solidFill>
                <a:srgbClr val="3037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33526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Решения,  принимаемые  большинством  не менее 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2/3  голосов  </a:t>
            </a:r>
            <a:b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общего числа голосов собственников</a:t>
            </a:r>
            <a:endParaRPr lang="ru-RU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 smtClean="0"/>
              <a:t>2) О реконструкции МКД, строительстве хозяйственных построек и других зданий, капремонте ОИ, об использовании фонда капремонта (</a:t>
            </a:r>
            <a:r>
              <a:rPr lang="ru-RU" sz="3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п.1 ч.2 ст.44 </a:t>
            </a:r>
            <a:r>
              <a:rPr lang="ru-RU" sz="3000" dirty="0" smtClean="0">
                <a:solidFill>
                  <a:srgbClr val="0000FF"/>
                </a:solidFill>
              </a:rPr>
              <a:t> ЖК РФ</a:t>
            </a:r>
            <a:r>
              <a:rPr lang="ru-RU" sz="3000" dirty="0" smtClean="0"/>
              <a:t>).</a:t>
            </a:r>
          </a:p>
          <a:p>
            <a:pPr>
              <a:buNone/>
            </a:pPr>
            <a:r>
              <a:rPr lang="ru-RU" sz="3000" dirty="0" smtClean="0"/>
              <a:t>3) О пользовании ОИ иными лицами, в том числе о заключении договоров на установку рекламных конструкций 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 ч.2 ст.44 </a:t>
            </a:r>
            <a:r>
              <a:rPr lang="ru-RU" sz="3000" u="sng" dirty="0" smtClean="0">
                <a:solidFill>
                  <a:srgbClr val="0000FF"/>
                </a:solidFill>
              </a:rPr>
              <a:t>ЖК РФ</a:t>
            </a:r>
            <a:r>
              <a:rPr lang="ru-RU" sz="3000" dirty="0" smtClean="0"/>
              <a:t>).</a:t>
            </a:r>
          </a:p>
          <a:p>
            <a:pPr>
              <a:buNone/>
            </a:pPr>
            <a:r>
              <a:rPr lang="ru-RU" sz="3000" dirty="0" smtClean="0"/>
              <a:t>4) Об определении лиц, которые от имени собственников помещений в  МКД уполномочены на заключение договоров об использовании ОИ на определенных ОСС условиях 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п.3.1 ч.2 ст.44 </a:t>
            </a:r>
            <a:r>
              <a:rPr lang="ru-RU" sz="3000" u="sng" dirty="0" smtClean="0">
                <a:solidFill>
                  <a:srgbClr val="0000FF"/>
                </a:solidFill>
              </a:rPr>
              <a:t>ЖК РФ</a:t>
            </a:r>
            <a:r>
              <a:rPr lang="ru-RU" sz="3000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546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4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Капремонт</a:t>
            </a:r>
          </a:p>
          <a:p>
            <a:pPr>
              <a:buNone/>
            </a:pPr>
            <a:endParaRPr lang="ru-RU" sz="30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214422"/>
          <a:ext cx="8501122" cy="480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0"/>
                <a:gridCol w="2071702"/>
              </a:tblGrid>
              <a:tr h="71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Вопрос повестки дня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Нормативное обоснование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Выбор владельца </a:t>
                      </a:r>
                      <a:r>
                        <a:rPr lang="ru-RU" sz="2100" dirty="0" err="1">
                          <a:latin typeface="Constantia" pitchFamily="18" charset="0"/>
                          <a:ea typeface="Times New Roman"/>
                          <a:cs typeface="Times New Roman"/>
                        </a:rPr>
                        <a:t>спецсчета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п.1.1-1 ч.2 ст.44</a:t>
                      </a:r>
                      <a:r>
                        <a:rPr lang="ru-RU" sz="2000" u="sng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Определение размера взноса на капремонт превышающий над минимальным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п.1.1-1 ч.2 ст.44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,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68580" marR="68580" marT="0" marB="0"/>
                </a:tc>
              </a:tr>
              <a:tr h="1143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Заключение договора банковского вклада (депозита) и размещение временно свободных средств фонда на специальном депозите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п.1.1-1 ч.2 ст.44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sz="2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Получение ТСЖ, ЖСК, СПК, УО, собственниками помещений в МКД (при непосредственном способе управления) кредита или займа на капремонт</a:t>
                      </a:r>
                      <a:endParaRPr lang="ru-RU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п.1.2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86544"/>
          </a:xfrm>
        </p:spPr>
        <p:txBody>
          <a:bodyPr>
            <a:normAutofit/>
          </a:bodyPr>
          <a:lstStyle/>
          <a:p>
            <a:r>
              <a:rPr lang="ru-RU" dirty="0" smtClean="0"/>
              <a:t>Решение о проведении капремонта</a:t>
            </a:r>
          </a:p>
          <a:p>
            <a:r>
              <a:rPr lang="ru-RU" u="sng" dirty="0" smtClean="0">
                <a:hlinkClick r:id="rId2"/>
              </a:rPr>
              <a:t>п. 1 ч. 2 ст. 44</a:t>
            </a:r>
            <a:r>
              <a:rPr lang="ru-RU" dirty="0" smtClean="0"/>
              <a:t> ЖК РФ, </a:t>
            </a:r>
          </a:p>
          <a:p>
            <a:r>
              <a:rPr lang="ru-RU" u="sng" dirty="0" smtClean="0">
                <a:hlinkClick r:id="rId2"/>
              </a:rPr>
              <a:t>ч. 1 ст. 46</a:t>
            </a:r>
            <a:r>
              <a:rPr lang="ru-RU" dirty="0" smtClean="0"/>
              <a:t> ЖК РФ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85728"/>
          <a:ext cx="8358246" cy="5896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92"/>
                <a:gridCol w="2357454"/>
              </a:tblGrid>
              <a:tr h="642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Вопрос </a:t>
                      </a: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повестки дня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Нормативное обоснование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Определение существенных условий кредитного договора или договора займа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п.1.2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Получение ТСЖ, ЖСК, СПК, УО, собственниками помещений в МКД гарантии, поручительства по кредиту или займу и утверждение условий их получения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п.1.2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Погашение кредита или займа и уплате процентов за счет средств фонда капремонта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п.1.2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Оплата расходов на получение гарантии, поручительства за счет фонда капремонта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п.1.2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Решение о проведении капремонта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п.1 ч.2 ст.44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Определение источника финансирования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п.1 ч.2 ст.44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МКД: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1) О наделении Совета МКД полномочиями на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принятие решений о текущем ремонте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п.4.2 ч.2</a:t>
            </a:r>
          </a:p>
          <a:p>
            <a:pPr>
              <a:spcBef>
                <a:spcPts val="4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ст.44 </a:t>
            </a:r>
            <a:r>
              <a:rPr lang="ru-RU" sz="2800" u="sng" dirty="0" smtClean="0">
                <a:solidFill>
                  <a:srgbClr val="0000FF"/>
                </a:solidFill>
              </a:rPr>
              <a:t> ЖК РФ</a:t>
            </a:r>
            <a:r>
              <a:rPr lang="ru-RU" sz="2800" dirty="0" smtClean="0"/>
              <a:t>).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2) О наделении председателя Совета МКД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полномочиями на принятие ряда решений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п.4.3</a:t>
            </a:r>
          </a:p>
          <a:p>
            <a:pPr>
              <a:spcBef>
                <a:spcPts val="4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ч.2 ст.44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3) о создании ТСН/ТСЖ  в нескольких МКД, если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их земельные участки имеют общую границу, в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пределах которых находится инфраструктура, 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предназначенная для совместного использования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собственниками в домах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п.1 ч.2 ст.136</a:t>
            </a:r>
            <a:r>
              <a:rPr lang="ru-RU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928802"/>
            <a:ext cx="8572560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ОСС: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1) О сроках и порядке проведения годового ОСС, а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также о порядке уведомления о принятых им решениях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(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 45 </a:t>
            </a:r>
            <a:r>
              <a:rPr lang="ru-RU" u="sng" dirty="0" smtClean="0">
                <a:solidFill>
                  <a:srgbClr val="0000FF"/>
                </a:solidFill>
              </a:rPr>
              <a:t>ЖК РФ</a:t>
            </a:r>
            <a:r>
              <a:rPr lang="ru-RU" dirty="0" smtClean="0"/>
              <a:t>). 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2) О порядке финансирования расходов, связанных с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созывом и организацией УО ОСС по требованию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собственников, обладающих не менее чем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r>
              <a:rPr lang="ru-RU" dirty="0" smtClean="0"/>
              <a:t> общего</a:t>
            </a:r>
          </a:p>
          <a:p>
            <a:pPr>
              <a:spcBef>
                <a:spcPts val="400"/>
              </a:spcBef>
              <a:buNone/>
            </a:pPr>
            <a:r>
              <a:rPr lang="ru-RU" dirty="0" smtClean="0"/>
              <a:t>количества голосов    (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п.3.5 ч.2 ст. 44</a:t>
            </a:r>
            <a:r>
              <a:rPr lang="ru-RU" u="sng" dirty="0" smtClean="0">
                <a:solidFill>
                  <a:srgbClr val="0000FF"/>
                </a:solidFill>
              </a:rPr>
              <a:t> ЖК РФ</a:t>
            </a:r>
            <a:r>
              <a:rPr lang="ru-RU" dirty="0" smtClean="0"/>
              <a:t>).</a:t>
            </a:r>
          </a:p>
          <a:p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152400"/>
            <a:ext cx="8858312" cy="1633526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Решения, принимаемые простым большинством (больше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голосов, присутствующих на ОСС)</a:t>
            </a:r>
            <a:endParaRPr lang="ru-RU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00042"/>
            <a:ext cx="8501122" cy="6072230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3) О месте хранения протоколов ОСС и решений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собственников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ч.4 ст. 46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 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4) Об использовании ГИС ЖКХ при проведении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ОСС в форме заочного голосования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п.3.2 ч.2 ст.44</a:t>
            </a:r>
          </a:p>
          <a:p>
            <a:pPr>
              <a:spcBef>
                <a:spcPts val="4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5) Об определении администратора ОСС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п.3.3 ч.2</a:t>
            </a:r>
          </a:p>
          <a:p>
            <a:pPr>
              <a:spcBef>
                <a:spcPts val="4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ст.44</a:t>
            </a:r>
            <a:r>
              <a:rPr lang="ru-RU" sz="2800" u="sng" dirty="0" smtClean="0">
                <a:solidFill>
                  <a:srgbClr val="0000FF"/>
                </a:solidFill>
              </a:rPr>
              <a:t> ЖК РФ</a:t>
            </a:r>
            <a:r>
              <a:rPr lang="ru-RU" sz="2800" dirty="0" smtClean="0"/>
              <a:t>).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6) О порядке приема администратором сообщений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о проведении ОСС, решений по вопросам,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поставленным на голосование, а также о </a:t>
            </a:r>
          </a:p>
          <a:p>
            <a:pPr>
              <a:spcBef>
                <a:spcPts val="400"/>
              </a:spcBef>
              <a:buNone/>
            </a:pPr>
            <a:r>
              <a:rPr lang="ru-RU" sz="2800" dirty="0" smtClean="0"/>
              <a:t>продолжительности голосования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п.3.4 ч.2 ст. 44</a:t>
            </a:r>
          </a:p>
          <a:p>
            <a:pPr>
              <a:spcBef>
                <a:spcPts val="4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endParaRPr lang="ru-RU" sz="3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106681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643998" cy="6072230"/>
          </a:xfrm>
        </p:spPr>
        <p:txBody>
          <a:bodyPr>
            <a:normAutofit fontScale="92500"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buNone/>
            </a:pPr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МКД: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1) О выборе и изменении способа управления 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(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 ч.2 ст.44, ч.3 ст.161</a:t>
            </a:r>
            <a:r>
              <a:rPr lang="ru-RU" sz="2900" u="sng" dirty="0" smtClean="0">
                <a:solidFill>
                  <a:srgbClr val="0000FF"/>
                </a:solidFill>
              </a:rPr>
              <a:t> ЖК РФ</a:t>
            </a:r>
            <a:r>
              <a:rPr lang="ru-RU" sz="29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2) О выборе  УК и определении условий договора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управления (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ст.162</a:t>
            </a:r>
            <a:r>
              <a:rPr lang="ru-RU" sz="2900" u="sng" dirty="0" smtClean="0">
                <a:solidFill>
                  <a:srgbClr val="0000FF"/>
                </a:solidFill>
              </a:rPr>
              <a:t> ЖК РФ</a:t>
            </a:r>
            <a:r>
              <a:rPr lang="ru-RU" sz="29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3) Об избрании и переизбрании Совета МКД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(управление УК или  непосредственное управление  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и в доме больше четырех квартир (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ст.161.1 </a:t>
            </a:r>
            <a:r>
              <a:rPr lang="ru-RU" sz="2900" u="sng" dirty="0" smtClean="0">
                <a:solidFill>
                  <a:srgbClr val="0000FF"/>
                </a:solidFill>
              </a:rPr>
              <a:t>ЖК РФ</a:t>
            </a:r>
            <a:r>
              <a:rPr lang="ru-RU" sz="29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4) О выплате вознаграждения председателю и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членам совета МКД (размер вознаграждения,</a:t>
            </a:r>
          </a:p>
          <a:p>
            <a:pPr>
              <a:spcBef>
                <a:spcPts val="300"/>
              </a:spcBef>
              <a:buNone/>
            </a:pPr>
            <a:r>
              <a:rPr lang="ru-RU" sz="2900" dirty="0" smtClean="0"/>
              <a:t>условия и порядок его выплаты) (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ч.8.1 ст.161 </a:t>
            </a:r>
            <a:r>
              <a:rPr lang="ru-RU" sz="2900" u="sng" dirty="0" smtClean="0">
                <a:solidFill>
                  <a:srgbClr val="0000FF"/>
                </a:solidFill>
              </a:rPr>
              <a:t>ЖК РФ</a:t>
            </a:r>
            <a:r>
              <a:rPr lang="ru-RU" sz="2900" dirty="0" smtClean="0"/>
              <a:t>)</a:t>
            </a:r>
          </a:p>
          <a:p>
            <a:pPr>
              <a:spcBef>
                <a:spcPts val="300"/>
              </a:spcBef>
              <a:buNone/>
            </a:pPr>
            <a:endParaRPr lang="ru-RU" sz="2800" dirty="0" smtClean="0"/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5857916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5) Об избрании комиссий собственников 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ч.12 ст.161.1</a:t>
            </a:r>
            <a:r>
              <a:rPr lang="ru-RU" sz="2800" u="sng" dirty="0" smtClean="0">
                <a:solidFill>
                  <a:srgbClr val="0000FF"/>
                </a:solidFill>
              </a:rPr>
              <a:t> ЖК РФ</a:t>
            </a:r>
            <a:r>
              <a:rPr lang="ru-RU" sz="28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6) О заключении договоров оказания услуг по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содержанию и (или) выполнению работ по ремонту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ОИ при непосредственном управлении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ст.164</a:t>
            </a:r>
          </a:p>
          <a:p>
            <a:pPr>
              <a:spcBef>
                <a:spcPts val="3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7) О выборе лица, уполномоченного действовать от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имени собственников в отношениях с третьими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лицами при непосредственном управлении    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ч.3</a:t>
            </a:r>
          </a:p>
          <a:p>
            <a:pPr>
              <a:spcBef>
                <a:spcPts val="3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ст.164</a:t>
            </a:r>
            <a:r>
              <a:rPr lang="ru-RU" sz="2800" u="sng" dirty="0" smtClean="0">
                <a:solidFill>
                  <a:srgbClr val="0000FF"/>
                </a:solidFill>
              </a:rPr>
              <a:t> ЖК РФ</a:t>
            </a:r>
            <a:r>
              <a:rPr lang="ru-RU" sz="28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8) Об использовании ГИС ЖКХ в деятельности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Совета МКД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ч.13 ст.161.1</a:t>
            </a:r>
            <a:r>
              <a:rPr lang="ru-RU" sz="2800" u="sng" dirty="0" smtClean="0">
                <a:solidFill>
                  <a:srgbClr val="0000FF"/>
                </a:solidFill>
              </a:rPr>
              <a:t> ЖК РФ</a:t>
            </a:r>
            <a:r>
              <a:rPr lang="ru-RU" sz="2800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07223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ru-RU" sz="34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Жилищно-коммунальные услуги: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1) О размере платы за содержание жилого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помещения в МКД (УО или непосредственное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управление) 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ч.7 ст.156</a:t>
            </a:r>
            <a:r>
              <a:rPr lang="ru-RU" sz="3000" u="sng" dirty="0" smtClean="0">
                <a:solidFill>
                  <a:srgbClr val="0000FF"/>
                </a:solidFill>
              </a:rPr>
              <a:t> ЖК РФ</a:t>
            </a:r>
            <a:r>
              <a:rPr lang="ru-RU" sz="30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2) О внесении платы за коммунальные услуги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кроме ОДН РСО 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ч.7.1 ст.155</a:t>
            </a:r>
            <a:r>
              <a:rPr lang="ru-RU" sz="3000" u="sng" dirty="0" smtClean="0">
                <a:solidFill>
                  <a:srgbClr val="0000FF"/>
                </a:solidFill>
              </a:rPr>
              <a:t> ЖК РФ</a:t>
            </a:r>
            <a:r>
              <a:rPr lang="ru-RU" sz="30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3) О текущем ремонте общего имущества в МКД</a:t>
            </a:r>
          </a:p>
          <a:p>
            <a:pPr>
              <a:spcBef>
                <a:spcPts val="300"/>
              </a:spcBef>
              <a:buNone/>
            </a:pPr>
            <a:r>
              <a:rPr lang="ru-RU" sz="3000" dirty="0" smtClean="0"/>
              <a:t>(</a:t>
            </a:r>
            <a:r>
              <a:rPr lang="ru-RU" sz="3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 4.1ч.2 ст.44</a:t>
            </a:r>
            <a:r>
              <a:rPr lang="ru-RU" sz="3000" u="sng" dirty="0" smtClean="0">
                <a:solidFill>
                  <a:srgbClr val="0000FF"/>
                </a:solidFill>
              </a:rPr>
              <a:t> ЖК РФ</a:t>
            </a:r>
            <a:r>
              <a:rPr lang="ru-RU" sz="3000" dirty="0" smtClean="0"/>
              <a:t>).</a:t>
            </a:r>
          </a:p>
          <a:p>
            <a:endParaRPr lang="ru-RU" sz="29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b="1" dirty="0" smtClean="0">
                <a:solidFill>
                  <a:srgbClr val="303725"/>
                </a:solidFill>
              </a:rPr>
              <a:t>1. Жилищный кодекс Российской Федерации</a:t>
            </a:r>
            <a:r>
              <a:rPr lang="ru-RU" sz="2800" dirty="0" smtClean="0">
                <a:solidFill>
                  <a:srgbClr val="303725"/>
                </a:solidFill>
              </a:rPr>
              <a:t> </a:t>
            </a:r>
            <a:r>
              <a:rPr lang="ru-RU" sz="2800" dirty="0" smtClean="0"/>
              <a:t>(в редакции </a:t>
            </a:r>
            <a:r>
              <a:rPr lang="ru-RU" sz="2800" smtClean="0"/>
              <a:t>от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28.12.2016г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/>
              <a:t>).</a:t>
            </a:r>
          </a:p>
          <a:p>
            <a:pPr lvl="0">
              <a:buNone/>
            </a:pPr>
            <a:r>
              <a:rPr lang="ru-RU" sz="2800" b="1" dirty="0" smtClean="0">
                <a:solidFill>
                  <a:srgbClr val="303725"/>
                </a:solidFill>
              </a:rPr>
              <a:t>2. Приказ  Минстроя России  от </a:t>
            </a:r>
            <a:r>
              <a:rPr lang="ru-RU" sz="2800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31.07.2014 г.        № 411</a:t>
            </a:r>
            <a:r>
              <a:rPr lang="ru-RU" sz="2800" b="1" dirty="0" smtClean="0">
                <a:solidFill>
                  <a:srgbClr val="303725"/>
                </a:solidFill>
              </a:rPr>
              <a:t>/</a:t>
            </a:r>
            <a:r>
              <a:rPr lang="ru-RU" sz="2800" b="1" dirty="0" err="1" smtClean="0">
                <a:solidFill>
                  <a:srgbClr val="303725"/>
                </a:solidFill>
              </a:rPr>
              <a:t>пр</a:t>
            </a:r>
            <a:r>
              <a:rPr lang="ru-RU" sz="2800" dirty="0" smtClean="0">
                <a:solidFill>
                  <a:srgbClr val="303725"/>
                </a:solidFill>
              </a:rPr>
              <a:t> </a:t>
            </a:r>
            <a:r>
              <a:rPr lang="ru-RU" sz="2800" dirty="0" smtClean="0"/>
              <a:t>«Об утверждении примерных условий договора управления многоквартирным домом и методических рекомендаций по порядку организации и проведению общих собраний собственников помещений в многоквартирных домах»».</a:t>
            </a:r>
          </a:p>
          <a:p>
            <a:pPr lvl="0">
              <a:buNone/>
            </a:pPr>
            <a:r>
              <a:rPr lang="ru-RU" sz="2800" b="1" dirty="0" smtClean="0">
                <a:solidFill>
                  <a:srgbClr val="303725"/>
                </a:solidFill>
              </a:rPr>
              <a:t>3. Федеральный закон </a:t>
            </a:r>
            <a:r>
              <a:rPr lang="ru-RU" sz="2800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№ 209-ФЗ от 21.07.2014 г. </a:t>
            </a:r>
            <a:r>
              <a:rPr lang="ru-RU" sz="2800" dirty="0" smtClean="0"/>
              <a:t>«О ГИС ЖКХ» 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ЗАКОНОДАТЕЛЬСТВО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643998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4) О заключении договоров оказания услуг по</a:t>
            </a:r>
          </a:p>
          <a:p>
            <a:pPr>
              <a:buNone/>
            </a:pPr>
            <a:r>
              <a:rPr lang="ru-RU" sz="2800" dirty="0" smtClean="0"/>
              <a:t>содержанию и/или выполнению работ по ремонту </a:t>
            </a:r>
          </a:p>
          <a:p>
            <a:pPr>
              <a:buNone/>
            </a:pPr>
            <a:r>
              <a:rPr lang="ru-RU" sz="2800" dirty="0" smtClean="0"/>
              <a:t>ОИ при непосредственном управлении   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ст.164</a:t>
            </a:r>
          </a:p>
          <a:p>
            <a:pPr>
              <a:buNone/>
            </a:pP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</a:t>
            </a:r>
          </a:p>
          <a:p>
            <a:pPr>
              <a:buNone/>
            </a:pPr>
            <a:r>
              <a:rPr lang="ru-RU" sz="2800" dirty="0" smtClean="0"/>
              <a:t>5) Об определении перечня и объема услуг и работ</a:t>
            </a:r>
          </a:p>
          <a:p>
            <a:pPr>
              <a:buNone/>
            </a:pPr>
            <a:r>
              <a:rPr lang="ru-RU" sz="2800" dirty="0" smtClean="0"/>
              <a:t>по содержанию ОИ, условий их оказания и </a:t>
            </a:r>
          </a:p>
          <a:p>
            <a:pPr>
              <a:buNone/>
            </a:pPr>
            <a:r>
              <a:rPr lang="ru-RU" sz="2800" dirty="0" smtClean="0"/>
              <a:t>выполнения, а также размере их финансирования</a:t>
            </a:r>
          </a:p>
          <a:p>
            <a:pPr>
              <a:buNone/>
            </a:pPr>
            <a:r>
              <a:rPr lang="ru-RU" sz="2800" dirty="0" smtClean="0"/>
              <a:t>(Постановление ФАС </a:t>
            </a:r>
            <a:r>
              <a:rPr lang="ru-RU" sz="2800" dirty="0" err="1" smtClean="0"/>
              <a:t>Западно-Сибирского</a:t>
            </a:r>
            <a:r>
              <a:rPr lang="ru-RU" sz="2800" dirty="0" smtClean="0"/>
              <a:t> округа </a:t>
            </a:r>
          </a:p>
          <a:p>
            <a:pPr>
              <a:buNone/>
            </a:pPr>
            <a:r>
              <a:rPr lang="ru-RU" sz="2800" dirty="0" smtClean="0"/>
              <a:t>от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30.01.2014 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№ Ф04-9093/13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делу 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№ А70-</a:t>
            </a:r>
          </a:p>
          <a:p>
            <a:pPr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4825/2013</a:t>
            </a:r>
            <a:r>
              <a:rPr lang="ru-RU" sz="2800" dirty="0" smtClean="0"/>
              <a:t>)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546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546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4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Капремонт</a:t>
            </a:r>
          </a:p>
          <a:p>
            <a:pPr>
              <a:buNone/>
            </a:pPr>
            <a:endParaRPr lang="ru-RU" sz="30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71546"/>
          <a:ext cx="8501122" cy="4893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982"/>
                <a:gridCol w="2143140"/>
              </a:tblGrid>
              <a:tr h="71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Вопрос повестки дня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Нормативное обоснование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2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Выбор кредитной организации для открытия </a:t>
                      </a:r>
                      <a:r>
                        <a:rPr kumimoji="0" lang="ru-RU" sz="2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спецсчета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П.5 ч.4 ст.170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2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 размера взноса на капремонт равного минимальному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 ч.4 ст.170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Выбор лица, уполномоченного на представление платежных документов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Ч.3.1 ст.175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Определение порядка представления платежных документов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Ч.3.1 ст.175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 1 ст. 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Определение размера расходов на представление платежных документов </a:t>
                      </a:r>
                      <a:r>
                        <a:rPr lang="ru-RU" sz="2100" dirty="0" smtClean="0">
                          <a:latin typeface="+mn-lt"/>
                          <a:ea typeface="Times New Roman"/>
                          <a:cs typeface="Times New Roman"/>
                        </a:rPr>
                        <a:t>и условий </a:t>
                      </a:r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оплаты этих услуг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Ч.3.1 ст.175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 1 ст. 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8654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928670"/>
          <a:ext cx="8358246" cy="435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2143140"/>
              </a:tblGrid>
              <a:tr h="642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Вопрос </a:t>
                      </a: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повестки дня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Нормативное обоснование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Утверждение услуг и </a:t>
                      </a:r>
                      <a:r>
                        <a:rPr lang="ru-RU" sz="2100" dirty="0" smtClean="0">
                          <a:latin typeface="+mn-lt"/>
                          <a:ea typeface="Times New Roman"/>
                          <a:cs typeface="Times New Roman"/>
                        </a:rPr>
                        <a:t>работ по капремонту </a:t>
                      </a:r>
                      <a:r>
                        <a:rPr lang="ru-RU" sz="2400" b="1" u="non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</a:t>
                      </a:r>
                      <a:r>
                        <a:rPr lang="ru-RU" sz="2100" b="0" u="sng" dirty="0" smtClean="0">
                          <a:solidFill>
                            <a:srgbClr val="0000F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ru-RU" sz="2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 ч.5 ст.189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just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Утверждение сметы </a:t>
                      </a:r>
                      <a:r>
                        <a:rPr lang="ru-RU" sz="2100" dirty="0" smtClean="0">
                          <a:latin typeface="+mn-lt"/>
                          <a:ea typeface="Times New Roman"/>
                          <a:cs typeface="Times New Roman"/>
                        </a:rPr>
                        <a:t>расходов на капремонт</a:t>
                      </a:r>
                      <a:endParaRPr lang="ru-RU" sz="2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П.2 ч.5 ст.189</a:t>
                      </a:r>
                      <a:r>
                        <a:rPr lang="ru-RU" sz="20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/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76200" marR="76200" marT="38100" marB="38100" anchor="ctr"/>
                </a:tc>
              </a:tr>
              <a:tr h="857256">
                <a:tc>
                  <a:txBody>
                    <a:bodyPr/>
                    <a:lstStyle/>
                    <a:p>
                      <a:pPr algn="just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Утверждение сроков </a:t>
                      </a:r>
                      <a:r>
                        <a:rPr lang="ru-RU" sz="2100" dirty="0" smtClean="0">
                          <a:latin typeface="+mn-lt"/>
                          <a:ea typeface="Times New Roman"/>
                          <a:cs typeface="Times New Roman"/>
                        </a:rPr>
                        <a:t>проведения капремонта </a:t>
                      </a:r>
                      <a:r>
                        <a:rPr lang="ru-RU" sz="2400" b="1" u="non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</a:t>
                      </a:r>
                      <a:endParaRPr lang="ru-RU" sz="2400" b="1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П.3 ч.5 ст.189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just"/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76200" marR="76200" marT="38100" marB="38100" anchor="ctr"/>
                </a:tc>
              </a:tr>
              <a:tr h="1143008">
                <a:tc>
                  <a:txBody>
                    <a:bodyPr/>
                    <a:lstStyle/>
                    <a:p>
                      <a:pPr algn="l"/>
                      <a:r>
                        <a:rPr lang="ru-RU" sz="2100" dirty="0">
                          <a:latin typeface="+mn-lt"/>
                          <a:ea typeface="Times New Roman"/>
                          <a:cs typeface="Times New Roman"/>
                        </a:rPr>
                        <a:t>Определение лица, уполномоченного участвовать в приемке оказанных услуг и выполненных работ по капремонту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П.5 ч.5 ст.189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just"/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 ст.46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357166"/>
            <a:ext cx="8429684" cy="6143668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800" b="1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/>
              <a:t>Если собственниками принято решение о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ежемесячном взносе на капремонт </a:t>
            </a:r>
            <a:r>
              <a:rPr lang="ru-RU" sz="2800" b="1" dirty="0" smtClean="0"/>
              <a:t>в размере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dirty="0" smtClean="0"/>
              <a:t>минимального</a:t>
            </a:r>
            <a:r>
              <a:rPr lang="ru-RU" sz="2800" dirty="0" smtClean="0"/>
              <a:t>, установленного субъектом РФ,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перечень услуг и/или работ по  КР и сроки его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проведения определяются в соответствии с 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региональной программой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 4.1 ст. 170 ЖК РФ</a:t>
            </a:r>
            <a:r>
              <a:rPr lang="ru-RU" sz="28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**</a:t>
            </a:r>
            <a:r>
              <a:rPr lang="ru-RU" sz="2800" dirty="0" smtClean="0"/>
              <a:t> Собственники вправе принять решение о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проведении капремонта </a:t>
            </a:r>
            <a:r>
              <a:rPr lang="ru-RU" sz="2800" b="1" dirty="0" smtClean="0"/>
              <a:t>в более ранние сроки</a:t>
            </a:r>
            <a:r>
              <a:rPr lang="ru-RU" sz="2800" dirty="0" smtClean="0"/>
              <a:t>,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чем по региональной программе, если на дату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принятия данного решения средств на </a:t>
            </a:r>
            <a:r>
              <a:rPr lang="ru-RU" sz="2800" dirty="0" err="1" smtClean="0"/>
              <a:t>спецсчете</a:t>
            </a:r>
            <a:r>
              <a:rPr lang="ru-RU" sz="2800" dirty="0" smtClean="0"/>
              <a:t> 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достаточно для финансирования КР или выбраны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иные способы его финансирования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 4.1 ст. 170</a:t>
            </a:r>
          </a:p>
          <a:p>
            <a:pPr>
              <a:spcBef>
                <a:spcPts val="300"/>
              </a:spcBef>
              <a:buNone/>
            </a:pP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buNone/>
            </a:pPr>
            <a:endParaRPr lang="ru-RU" sz="2800" dirty="0" smtClean="0">
              <a:solidFill>
                <a:srgbClr val="3C452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500066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0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1571636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Решения, принимаемые простым большинством (больше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50%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голосов всех собственников в доме)</a:t>
            </a:r>
            <a:endParaRPr lang="ru-RU" sz="34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020250"/>
          <a:ext cx="8572560" cy="4207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0"/>
                <a:gridCol w="2143140"/>
              </a:tblGrid>
              <a:tr h="71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Вопрос повестки дня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Constantia" pitchFamily="18" charset="0"/>
                          <a:ea typeface="Times New Roman"/>
                          <a:cs typeface="Times New Roman"/>
                        </a:rPr>
                        <a:t>Нормативное обоснование</a:t>
                      </a:r>
                      <a:endParaRPr lang="ru-RU" sz="2100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5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latin typeface="+mn-lt"/>
                        </a:rPr>
                        <a:t>О создании ТСН/ТСЖ и утверждении его Устава</a:t>
                      </a:r>
                      <a:endParaRPr lang="ru-RU" sz="2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Ч.2 ст.135,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ч.1 ст.136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 ЖК РФ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48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latin typeface="+mn-lt"/>
                        </a:rPr>
                        <a:t>О реорганизации ТСН/ТСЖ </a:t>
                      </a:r>
                      <a:endParaRPr lang="ru-RU" sz="2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Ст.140 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912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latin typeface="+mn-lt"/>
                        </a:rPr>
                        <a:t>О ликвидации ТСН/ТСЖ в случае, если его члены не обладают более чем </a:t>
                      </a:r>
                      <a:r>
                        <a:rPr lang="ru-RU" sz="2100" dirty="0" smtClean="0">
                          <a:latin typeface="+mn-lt"/>
                          <a:cs typeface="Times New Roman" pitchFamily="18" charset="0"/>
                        </a:rPr>
                        <a:t>50% </a:t>
                      </a:r>
                      <a:r>
                        <a:rPr lang="ru-RU" sz="2100" dirty="0" smtClean="0">
                          <a:latin typeface="+mn-lt"/>
                        </a:rPr>
                        <a:t>общего числа голосов собственников</a:t>
                      </a:r>
                      <a:endParaRPr lang="ru-RU" sz="2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Ч.2 ст.141</a:t>
                      </a:r>
                      <a:r>
                        <a:rPr lang="ru-RU" sz="2000" dirty="0" smtClean="0"/>
                        <a:t> 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Выбор или изменение способа формирования фонда накопления на капремонт</a:t>
                      </a:r>
                      <a:endParaRPr lang="ru-RU" sz="2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/>
                      <a:endParaRPr lang="ru-RU" sz="2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П.1.1 ч.2 ст.44</a:t>
                      </a:r>
                      <a:r>
                        <a:rPr kumimoji="0" lang="ru-RU" sz="2000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2000" u="sng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ч.1 ст.46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00108"/>
            <a:ext cx="8429684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Инициирование ОСС.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Подготовка к проведению ОСС.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Сообщение собственникам о проведении ОСС.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Проведение ОСС.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Подсчет голосов по вопросам повестки дня.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Оформление результатов голосования.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 Уведомление об итогах голосования и принятых решениях всех собственников.</a:t>
            </a:r>
          </a:p>
          <a:p>
            <a:pPr>
              <a:buNone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8) Передача копий решений и протокола ОСС.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 ПРОВЕДЕНИЯ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00108"/>
          <a:ext cx="8572560" cy="528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0858"/>
                <a:gridCol w="2071702"/>
              </a:tblGrid>
              <a:tr h="6448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Кто может быть инициатором</a:t>
                      </a:r>
                      <a:endParaRPr lang="ru-RU" sz="21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Нормативное обоснование</a:t>
                      </a:r>
                      <a:endParaRPr lang="ru-RU" sz="21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89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Один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или несколько собственников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в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</a:t>
                      </a:r>
                      <a:r>
                        <a:rPr lang="ru-RU" sz="20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928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УО, осуществляющая управление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МКД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по договору управления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ч.7 ст. 45 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</a:p>
                  </a:txBody>
                  <a:tcPr marL="76200" marR="76200" marT="38100" marB="38100" anchor="ctr"/>
                </a:tc>
              </a:tr>
              <a:tr h="1169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 smtClean="0"/>
                        <a:t>УК, ТСЖ, ЖК, ЖСК по письменному обращению собственников, обладающих не менее чем </a:t>
                      </a:r>
                      <a:r>
                        <a:rPr lang="ru-RU" sz="2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r>
                        <a:rPr lang="ru-RU" sz="2100" b="0" dirty="0" smtClean="0"/>
                        <a:t> общего количества голосов в МКД</a:t>
                      </a:r>
                      <a:endParaRPr lang="ru-RU" sz="2100" b="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ч.6 ст. 45</a:t>
                      </a:r>
                      <a:r>
                        <a:rPr lang="ru-RU" sz="2000" b="1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  <a:tr h="1785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Региональный оператор, УК, ТСЖ, ЖК, ЖСК (владельцы  </a:t>
                      </a:r>
                      <a:r>
                        <a:rPr lang="ru-RU" sz="2100" b="0" dirty="0" err="1" smtClean="0">
                          <a:latin typeface="+mn-lt"/>
                          <a:ea typeface="Times New Roman"/>
                        </a:rPr>
                        <a:t>спецсчета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)  для формирования фонда капремонта по вопросу выбора иной кредитной организации, если текущая не соответствует требованиям </a:t>
                      </a:r>
                      <a:r>
                        <a:rPr lang="ru-RU" sz="2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 2 ст. 176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ЖК РФ</a:t>
                      </a:r>
                      <a:endParaRPr lang="ru-RU" sz="2100" b="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ч.2.1</a:t>
                      </a:r>
                      <a:r>
                        <a:rPr lang="ru-RU" sz="20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ст.176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ЖК РФ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ИНИЦИАТОРЫ ОСС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501121" cy="5363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39"/>
                <a:gridCol w="4357718"/>
                <a:gridCol w="2000264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По какому вопросу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В каком случае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018234">
                <a:tc row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Выбор способа управления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Решение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 выборе способа управления МКД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было принято на общем собрании собственников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Ч.6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ст.161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15716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ОМС получено уведомление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 ГЖИ: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об исключении сведений о МКД из реестра лицензий субъекта РФ;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 прекращении действия лицензии;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об аннулировании лицензии.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ст.200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Избрание совета МКД, председателя совета, или создание ТСЖ 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 Домом управляет УК и при непосредственном управлении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в МКД более 4-х квартир;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в течение календарного года решение об избрании совета МКД собственниками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принято или не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реализовано.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ст.161.1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2984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МЕСТНОГО САМОУПРАВЛЕНИЯ –ИНИЦИАТОР   ОСС</a:t>
            </a:r>
            <a:endParaRPr lang="ru-RU" sz="3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8" cy="4714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4643471"/>
                <a:gridCol w="1571637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 какому вопросу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В каком случае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00802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Расторжение договора управления МКД с действующей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и выбор новой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или изменение способа управления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ОМС провел внеплановую проверку деятельности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по обращению: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собственников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МКД;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председателя совета МКД;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органов управления ТСЖ, ЖК,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ЖСК;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общественных объединений или иных НКО.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По результатам проверки выявлено невыполнение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условий договора управления.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Ч.1.1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ст.165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114300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Выбор способа формирования фонда капремонта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решение о выборе способа формирования фонда капремонта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было принято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на ОСС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Ч.6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ст.170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33460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МЕСТНОГО САМОУПРАВЛЕНИЯ –ИНИЦИАТОР   ОСС</a:t>
            </a:r>
            <a:endParaRPr lang="ru-RU" sz="3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4643471"/>
                <a:gridCol w="1571637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 какому вопросу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В каком случае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224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Выбор владельца </a:t>
                      </a:r>
                      <a:r>
                        <a:rPr lang="ru-RU" sz="1800" b="1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 или изменение способа формирования фонда капремонта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в отношении владельца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 на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капремонт принято решение о ликвидации или реорганизации, признании банкротом;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УК,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ТСЖ, ЖКС прекращено управление МКД;</a:t>
                      </a:r>
                    </a:p>
                    <a:p>
                      <a:pPr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собственники в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МКД в течение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х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месяцев с даты прекращения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управления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МКД владельцем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 не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приняли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не реализовали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решение о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выборе иного владельца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 или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изменении способа формирования фонда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капремонта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Ч.8,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9 ст.175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МЕСТНОГО САМОУПРАВЛЕНИЯ –ИНИЦИАТОР   ОСС</a:t>
            </a:r>
            <a:endParaRPr lang="ru-RU" sz="3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524000"/>
            <a:ext cx="8429684" cy="457200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303725"/>
                </a:solidFill>
              </a:rPr>
              <a:t>4. Приказ Минстроя России от </a:t>
            </a:r>
            <a:r>
              <a:rPr lang="ru-RU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25.12.2015г. № 937</a:t>
            </a:r>
            <a:r>
              <a:rPr lang="ru-RU" b="1" dirty="0" smtClean="0">
                <a:solidFill>
                  <a:srgbClr val="303725"/>
                </a:solidFill>
              </a:rPr>
              <a:t>/</a:t>
            </a:r>
            <a:r>
              <a:rPr lang="ru-RU" b="1" dirty="0" err="1" smtClean="0">
                <a:solidFill>
                  <a:srgbClr val="303725"/>
                </a:solidFill>
              </a:rPr>
              <a:t>пр</a:t>
            </a:r>
            <a:r>
              <a:rPr lang="ru-RU" dirty="0" smtClean="0">
                <a:solidFill>
                  <a:srgbClr val="303725"/>
                </a:solidFill>
              </a:rPr>
              <a:t> </a:t>
            </a:r>
            <a:r>
              <a:rPr lang="ru-RU" dirty="0" smtClean="0"/>
              <a:t>«Об утверждении требований к оформлению протоколов общих собраний собственников помещений в многоквартирных домах и порядка передачи копий решений и протоколов общих собраний собственников помещений в многоквартирных домах в уполномоченные органы исполнительной власти субъектов Российской Федерации, осуществляющие государственный жилищный надзор» (далее - Приказ).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ЗАКОНОДАТЕЛЬСТВО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572500" cy="5386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46"/>
                <a:gridCol w="485775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</a:rPr>
                        <a:t>Документ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</a:rPr>
                        <a:t>Обоснование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40495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Сообщение</a:t>
                      </a:r>
                      <a:r>
                        <a:rPr lang="ru-RU" sz="2000" b="1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о проведении ОСС</a:t>
                      </a:r>
                      <a:endParaRPr lang="ru-RU" sz="20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  <a:ea typeface="Times New Roman"/>
                        </a:rPr>
                        <a:t>Инициатор обязан сообщить всем собственникам в данном доме о проведении собрания </a:t>
                      </a:r>
                      <a:endParaRPr lang="ru-RU" sz="2000" dirty="0" smtClean="0"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2000" u="sng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ЖК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РФ)</a:t>
                      </a:r>
                    </a:p>
                  </a:txBody>
                  <a:tcPr marL="76200" marR="76200" marT="38100" marB="38100" anchor="ctr"/>
                </a:tc>
              </a:tr>
              <a:tr h="2000264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Лист регистрации вручения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сообщений</a:t>
                      </a:r>
                      <a:r>
                        <a:rPr lang="ru-RU" sz="2000" b="1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о проведении ОСС</a:t>
                      </a:r>
                      <a:endParaRPr lang="ru-RU" sz="20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 Является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обязательным.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Это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доказательство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того, что: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1) собственники были уведомлены о проведении собрания,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2) такое уведомление было направлено </a:t>
                      </a:r>
                      <a:endParaRPr lang="ru-RU" sz="2000" dirty="0" smtClean="0">
                        <a:latin typeface="+mn-lt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в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установленный законом срок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Лист регистрации вручения решений собственников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заочное и </a:t>
                      </a:r>
                      <a:r>
                        <a:rPr lang="ru-RU" sz="2000" b="1" dirty="0" err="1">
                          <a:latin typeface="+mn-lt"/>
                          <a:ea typeface="Times New Roman"/>
                        </a:rPr>
                        <a:t>очно-заочное</a:t>
                      </a: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 голосования)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  <a:ea typeface="Times New Roman"/>
                        </a:rPr>
                        <a:t>Является обязательным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,</a:t>
                      </a:r>
                      <a:r>
                        <a:rPr lang="ru-RU" sz="20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так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как подтверждает то, что собственники ознакомлены с повесткой дня и имели возможность обсудить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вопросы повестки</a:t>
                      </a:r>
                      <a:r>
                        <a:rPr lang="ru-RU" sz="2000" baseline="0" dirty="0" smtClean="0">
                          <a:latin typeface="+mn-lt"/>
                          <a:ea typeface="Times New Roman"/>
                        </a:rPr>
                        <a:t> дня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2000" u="sng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ЖК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РФ)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ОСС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643938" cy="42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521491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Документ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Обоснование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Реестр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собственников в </a:t>
                      </a: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Это исходные данные о праве собственности на помещения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лиц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, участвующих в ОСС и о праве участия в нем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Схема распределения долей в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Необходимость подсчета голосов на ОСС, количество которых пропорционально доле в праве на общее имущество в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МКД.</a:t>
                      </a:r>
                    </a:p>
                    <a:p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Лист регистрации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собственников</a:t>
                      </a:r>
                      <a:endParaRPr lang="ru-RU" sz="20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Подтверждение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правомочности (наличия кворума)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ОСС.</a:t>
                      </a:r>
                    </a:p>
                    <a:p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ОСС</a:t>
            </a:r>
            <a:endParaRPr lang="ru-RU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285860"/>
          <a:ext cx="8643938" cy="4418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5214914"/>
              </a:tblGrid>
              <a:tr h="500066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Документ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Обоснование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093178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Решения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собственников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Обязательны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при проведении ОСС в заочной и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очно-заочной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форме (</a:t>
                      </a:r>
                      <a:r>
                        <a:rPr lang="ru-RU" sz="2000" b="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ч.4.1, 5 ст</a:t>
                      </a:r>
                      <a:r>
                        <a:rPr lang="ru-RU" sz="2000" b="0" u="sng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48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ЖК РФ). Направляются вместе с уведомлением о проведении общего собрания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285884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Проекты документов, которые должны быть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утверждены на ОСС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Обязательное приложение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к протоколу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ОСС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b="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</a:t>
                      </a:r>
                      <a:r>
                        <a:rPr lang="ru-RU" sz="2000" b="0" u="sng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"е" п. 19</a:t>
                      </a:r>
                      <a:r>
                        <a:rPr lang="ru-RU" sz="2000" b="0" dirty="0">
                          <a:solidFill>
                            <a:srgbClr val="0000FF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Требований к оформлению протоколов, утвержденных приказом Минстроя России от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декабря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г. № 937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/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).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962052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Проект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 протокола  ОСС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Необходимо для оформления принятых решений общего собрания (</a:t>
                      </a:r>
                      <a:r>
                        <a:rPr lang="ru-RU" sz="2000" b="0" u="sng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 1 ст. 46</a:t>
                      </a:r>
                      <a:r>
                        <a:rPr lang="ru-RU" sz="2000" b="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ЖК РФ)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ОСС</a:t>
            </a:r>
            <a:endParaRPr lang="ru-RU" sz="3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142984"/>
            <a:ext cx="8429684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площадь жилых и нежилых помещений </a:t>
            </a:r>
            <a:r>
              <a:rPr lang="ru-RU" sz="2900" dirty="0" smtClean="0"/>
              <a:t>в МКД, у которых есть собственники;</a:t>
            </a:r>
          </a:p>
          <a:p>
            <a:pPr>
              <a:buNone/>
            </a:pPr>
            <a:r>
              <a:rPr lang="ru-RU" sz="29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режим права собственности </a:t>
            </a:r>
            <a:r>
              <a:rPr lang="ru-RU" sz="2900" dirty="0" smtClean="0"/>
              <a:t>на каждое помещение (жилое или нежилое, квартира или комната, номер квартиры и т.п.) в доме  </a:t>
            </a:r>
            <a:r>
              <a:rPr lang="ru-RU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площадь</a:t>
            </a:r>
            <a:r>
              <a:rPr lang="ru-RU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900" dirty="0" smtClean="0"/>
              <a:t> принадлежащая каждому  собственнику (индивидуальная, общая совместная или общая долевая), т.е. </a:t>
            </a:r>
            <a:r>
              <a:rPr lang="ru-RU" sz="2900" u="sng" dirty="0" smtClean="0"/>
              <a:t>количество голосов</a:t>
            </a:r>
            <a:r>
              <a:rPr lang="ru-RU" sz="2900" dirty="0" smtClean="0"/>
              <a:t>;</a:t>
            </a:r>
          </a:p>
          <a:p>
            <a:pPr>
              <a:buNone/>
            </a:pPr>
            <a:r>
              <a:rPr lang="ru-RU" sz="2900" dirty="0" smtClean="0"/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ФИО  собственника </a:t>
            </a:r>
            <a:r>
              <a:rPr lang="ru-RU" sz="2900" dirty="0" smtClean="0">
                <a:solidFill>
                  <a:srgbClr val="303725"/>
                </a:solidFill>
              </a:rPr>
              <a:t>(</a:t>
            </a:r>
            <a:r>
              <a:rPr lang="ru-RU" sz="2900" dirty="0" err="1" smtClean="0"/>
              <a:t>физлицо</a:t>
            </a:r>
            <a:r>
              <a:rPr lang="ru-RU" sz="2900" dirty="0" smtClean="0"/>
              <a:t>), сведения о праве собственности на помещение в МКД</a:t>
            </a:r>
            <a:r>
              <a:rPr lang="ru-RU" sz="2900" dirty="0" smtClean="0">
                <a:solidFill>
                  <a:srgbClr val="303725"/>
                </a:solidFill>
              </a:rPr>
              <a:t>;</a:t>
            </a:r>
          </a:p>
          <a:p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РЕЕСТР СОБСТВЕННИКОВ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592935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000" dirty="0" smtClean="0"/>
              <a:t>-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номер свидетельства о государственной регистрации </a:t>
            </a:r>
            <a:r>
              <a:rPr lang="ru-RU" sz="3000" dirty="0" smtClean="0"/>
              <a:t>собственника - юридического лица, </a:t>
            </a:r>
            <a:r>
              <a:rPr lang="ru-RU" sz="3200" dirty="0" smtClean="0"/>
              <a:t>сведения о праве собственности на помещение в МКД</a:t>
            </a:r>
            <a:r>
              <a:rPr lang="ru-RU" sz="3000" dirty="0" smtClean="0"/>
              <a:t>;</a:t>
            </a:r>
          </a:p>
          <a:p>
            <a:pPr>
              <a:buNone/>
            </a:pPr>
            <a:r>
              <a:rPr lang="ru-RU" sz="3000" dirty="0" smtClean="0"/>
              <a:t>- 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ФИО </a:t>
            </a:r>
            <a:r>
              <a:rPr lang="ru-RU" sz="3000" b="1" dirty="0" smtClean="0"/>
              <a:t> </a:t>
            </a:r>
            <a:r>
              <a:rPr lang="ru-RU" sz="3000" dirty="0" smtClean="0"/>
              <a:t>(наименование)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представителя собственника,  паспортные данные</a:t>
            </a:r>
            <a:r>
              <a:rPr lang="ru-RU" sz="3000" dirty="0" smtClean="0"/>
              <a:t>, а также сведения о документе, на котором основаны его полномочия, срок таких полномочий;</a:t>
            </a:r>
          </a:p>
          <a:p>
            <a:pPr>
              <a:buNone/>
            </a:pPr>
            <a:r>
              <a:rPr lang="ru-RU" sz="3000" dirty="0" smtClean="0"/>
              <a:t>-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почтовый адрес собственника</a:t>
            </a:r>
            <a:r>
              <a:rPr lang="ru-RU" sz="3000" dirty="0" smtClean="0"/>
              <a:t>, по которому должны направляться сообщения о проведении ОСС (если не принято решение о размещении таких сообщений в помещении дома).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102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>
              <a:buNone/>
            </a:pPr>
            <a:r>
              <a:rPr lang="ru-RU" sz="2800" dirty="0" smtClean="0"/>
              <a:t>С </a:t>
            </a:r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01.01.2017</a:t>
            </a:r>
            <a:r>
              <a:rPr lang="ru-RU" sz="2800" u="sng" dirty="0" smtClean="0"/>
              <a:t>г</a:t>
            </a:r>
            <a:r>
              <a:rPr lang="ru-RU" sz="2800" dirty="0" smtClean="0"/>
              <a:t>. информация о границах </a:t>
            </a:r>
            <a:r>
              <a:rPr lang="ru-RU" sz="2800" dirty="0" err="1" smtClean="0"/>
              <a:t>машино</a:t>
            </a:r>
            <a:r>
              <a:rPr lang="ru-RU" sz="2800" dirty="0" smtClean="0"/>
              <a:t>-</a:t>
            </a:r>
          </a:p>
          <a:p>
            <a:pPr>
              <a:buNone/>
            </a:pPr>
            <a:r>
              <a:rPr lang="ru-RU" sz="2800" dirty="0" smtClean="0"/>
              <a:t>места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dirty="0" smtClean="0">
                <a:ea typeface="Verdana" pitchFamily="34" charset="0"/>
                <a:cs typeface="Verdana" pitchFamily="34" charset="0"/>
              </a:rPr>
              <a:t>в паркинге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800" dirty="0" smtClean="0">
                <a:ea typeface="Verdana" pitchFamily="34" charset="0"/>
                <a:cs typeface="Verdana" pitchFamily="34" charset="0"/>
              </a:rPr>
              <a:t>расположенном в МКД,</a:t>
            </a:r>
          </a:p>
          <a:p>
            <a:pPr>
              <a:buNone/>
            </a:pPr>
            <a:r>
              <a:rPr lang="ru-RU" sz="2800" dirty="0" smtClean="0"/>
              <a:t>регистрируется в </a:t>
            </a:r>
            <a:r>
              <a:rPr lang="ru-RU" sz="2800" dirty="0" err="1" smtClean="0"/>
              <a:t>Росреестре</a:t>
            </a:r>
            <a:r>
              <a:rPr lang="ru-RU" sz="2800" dirty="0" smtClean="0"/>
              <a:t>. </a:t>
            </a:r>
          </a:p>
          <a:p>
            <a:pPr>
              <a:buNone/>
            </a:pPr>
            <a:r>
              <a:rPr lang="ru-RU" sz="2800" dirty="0" smtClean="0"/>
              <a:t>Каждое </a:t>
            </a:r>
            <a:r>
              <a:rPr lang="ru-RU" sz="2800" dirty="0" err="1" smtClean="0"/>
              <a:t>машино-место</a:t>
            </a:r>
            <a:r>
              <a:rPr lang="ru-RU" sz="2800" dirty="0" smtClean="0"/>
              <a:t> получает свой</a:t>
            </a:r>
          </a:p>
          <a:p>
            <a:pPr>
              <a:buNone/>
            </a:pPr>
            <a:r>
              <a:rPr lang="ru-RU" sz="2800" dirty="0" smtClean="0"/>
              <a:t>кадастровый номер, как любое помещение в</a:t>
            </a:r>
          </a:p>
          <a:p>
            <a:pPr>
              <a:buNone/>
            </a:pPr>
            <a:r>
              <a:rPr lang="ru-RU" sz="2800" dirty="0" smtClean="0"/>
              <a:t>МКД.</a:t>
            </a:r>
          </a:p>
          <a:p>
            <a:pPr>
              <a:buNone/>
            </a:pPr>
            <a:r>
              <a:rPr lang="ru-RU" sz="2800" dirty="0" smtClean="0"/>
              <a:t>Таким образом, собственник доли в праве на</a:t>
            </a:r>
          </a:p>
          <a:p>
            <a:pPr>
              <a:buNone/>
            </a:pPr>
            <a:r>
              <a:rPr lang="ru-RU" sz="2800" dirty="0" smtClean="0"/>
              <a:t>нежилое помещение (паркинг) или собственник </a:t>
            </a:r>
          </a:p>
          <a:p>
            <a:pPr>
              <a:buNone/>
            </a:pPr>
            <a:r>
              <a:rPr lang="ru-RU" sz="2800" dirty="0" err="1" smtClean="0"/>
              <a:t>машино-места</a:t>
            </a:r>
            <a:r>
              <a:rPr lang="ru-RU" sz="2800" dirty="0" smtClean="0"/>
              <a:t>  в нем должен быть </a:t>
            </a:r>
            <a:r>
              <a:rPr lang="ru-RU" sz="2800" u="sng" dirty="0" smtClean="0"/>
              <a:t>включен в</a:t>
            </a:r>
          </a:p>
          <a:p>
            <a:pPr>
              <a:buNone/>
            </a:pPr>
            <a:r>
              <a:rPr lang="ru-RU" sz="2800" u="sng" dirty="0" smtClean="0"/>
              <a:t>реестр</a:t>
            </a:r>
            <a:r>
              <a:rPr lang="ru-RU" sz="2800" dirty="0" smtClean="0"/>
              <a:t> собственников помещений в МКД.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4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000" dirty="0" smtClean="0"/>
              <a:t>Формулировка  вопросов повестки дня должна</a:t>
            </a:r>
          </a:p>
          <a:p>
            <a:pPr>
              <a:buNone/>
            </a:pPr>
            <a:r>
              <a:rPr lang="ru-RU" sz="3000" dirty="0" smtClean="0"/>
              <a:t>допускать  однозначный ответ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«За», «Против»</a:t>
            </a:r>
          </a:p>
          <a:p>
            <a:pPr>
              <a:buNone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«Воздержался».</a:t>
            </a:r>
          </a:p>
          <a:p>
            <a:pPr>
              <a:buNone/>
            </a:pPr>
            <a:r>
              <a:rPr lang="ru-RU" sz="3000" dirty="0" smtClean="0"/>
              <a:t>Если собственники в Вашем доме не принимали </a:t>
            </a:r>
          </a:p>
          <a:p>
            <a:pPr>
              <a:buNone/>
            </a:pPr>
            <a:r>
              <a:rPr lang="ru-RU" sz="3000" dirty="0" smtClean="0"/>
              <a:t>Положение о порядке проведения ОСС, то надо </a:t>
            </a:r>
          </a:p>
          <a:p>
            <a:pPr>
              <a:buNone/>
            </a:pPr>
            <a:r>
              <a:rPr lang="ru-RU" sz="3000" u="sng" dirty="0" smtClean="0"/>
              <a:t>каждый раз</a:t>
            </a:r>
            <a:r>
              <a:rPr lang="ru-RU" sz="3000" dirty="0" smtClean="0"/>
              <a:t>  утверждать кандидатуры </a:t>
            </a:r>
          </a:p>
          <a:p>
            <a:pPr>
              <a:buNone/>
            </a:pPr>
            <a:r>
              <a:rPr lang="ru-RU" sz="3000" dirty="0" smtClean="0"/>
              <a:t>председателя,  секретаря и счетной комиссии,</a:t>
            </a:r>
          </a:p>
          <a:p>
            <a:pPr>
              <a:buNone/>
            </a:pPr>
            <a:r>
              <a:rPr lang="ru-RU" sz="3000" dirty="0" smtClean="0"/>
              <a:t>которая будет подводить итоги голосования.</a:t>
            </a:r>
          </a:p>
          <a:p>
            <a:pPr>
              <a:buNone/>
            </a:pPr>
            <a:r>
              <a:rPr lang="ru-RU" sz="3000" dirty="0" smtClean="0"/>
              <a:t> </a:t>
            </a:r>
          </a:p>
          <a:p>
            <a:pPr>
              <a:buNone/>
            </a:pPr>
            <a:r>
              <a:rPr lang="ru-RU" sz="30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endParaRPr lang="ru-RU" sz="3000" b="1" dirty="0" smtClean="0">
              <a:solidFill>
                <a:srgbClr val="3037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900" b="1" i="1" dirty="0" smtClean="0">
                <a:solidFill>
                  <a:srgbClr val="303725"/>
                </a:solidFill>
              </a:rPr>
              <a:t>Собственники  не вправе принимать решения</a:t>
            </a:r>
          </a:p>
          <a:p>
            <a:pPr>
              <a:buNone/>
            </a:pPr>
            <a:r>
              <a:rPr lang="ru-RU" sz="2900" b="1" i="1" dirty="0" smtClean="0">
                <a:solidFill>
                  <a:srgbClr val="303725"/>
                </a:solidFill>
              </a:rPr>
              <a:t>по вопросам, </a:t>
            </a:r>
            <a:r>
              <a:rPr lang="ru-RU" sz="2900" b="1" i="1" u="sng" dirty="0" smtClean="0">
                <a:solidFill>
                  <a:srgbClr val="303725"/>
                </a:solidFill>
              </a:rPr>
              <a:t>не включенным в повестку дня </a:t>
            </a:r>
          </a:p>
          <a:p>
            <a:pPr>
              <a:buNone/>
            </a:pPr>
            <a:r>
              <a:rPr lang="ru-RU" sz="2900" b="1" i="1" dirty="0" smtClean="0">
                <a:solidFill>
                  <a:srgbClr val="303725"/>
                </a:solidFill>
              </a:rPr>
              <a:t>ОСС, а также ее изменять! (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 2</a:t>
            </a:r>
            <a:r>
              <a:rPr lang="ru-RU" sz="2900" u="sng" dirty="0" smtClean="0">
                <a:solidFill>
                  <a:srgbClr val="0000FF"/>
                </a:solidFill>
              </a:rPr>
              <a:t> ст</a:t>
            </a:r>
            <a:r>
              <a:rPr lang="ru-RU" sz="29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46 </a:t>
            </a:r>
            <a:r>
              <a:rPr lang="ru-RU" sz="2900" u="sng" dirty="0" smtClean="0">
                <a:solidFill>
                  <a:srgbClr val="0000FF"/>
                </a:solidFill>
              </a:rPr>
              <a:t>ЖК РФ </a:t>
            </a:r>
            <a:r>
              <a:rPr lang="ru-RU" sz="2900" b="1" i="1" dirty="0" smtClean="0">
                <a:solidFill>
                  <a:srgbClr val="303725"/>
                </a:solidFill>
              </a:rPr>
              <a:t>).</a:t>
            </a:r>
            <a:endParaRPr lang="ru-RU" sz="2900" b="1" dirty="0" smtClean="0">
              <a:solidFill>
                <a:srgbClr val="303725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ПОВЕСТКА ДНЯ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214422"/>
            <a:ext cx="8358246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900" dirty="0" smtClean="0"/>
              <a:t>- </a:t>
            </a:r>
            <a:r>
              <a:rPr lang="ru-RU" sz="3000" u="sng" dirty="0" smtClean="0"/>
              <a:t>порядок направления </a:t>
            </a:r>
            <a:r>
              <a:rPr lang="ru-RU" sz="3000" dirty="0" smtClean="0"/>
              <a:t>сообщений собственникам о проведении собрания; </a:t>
            </a:r>
          </a:p>
          <a:p>
            <a:pPr>
              <a:buNone/>
            </a:pPr>
            <a:r>
              <a:rPr lang="ru-RU" sz="3000" dirty="0" smtClean="0"/>
              <a:t>- </a:t>
            </a:r>
            <a:r>
              <a:rPr lang="ru-RU" sz="3000" u="sng" dirty="0" smtClean="0"/>
              <a:t>порядок уведомления </a:t>
            </a:r>
            <a:r>
              <a:rPr lang="ru-RU" sz="3000" dirty="0" smtClean="0"/>
              <a:t>собственников о принятых на собрании решениях; </a:t>
            </a:r>
          </a:p>
          <a:p>
            <a:pPr>
              <a:buNone/>
            </a:pPr>
            <a:r>
              <a:rPr lang="ru-RU" sz="3000" dirty="0" smtClean="0"/>
              <a:t>-  </a:t>
            </a:r>
            <a:r>
              <a:rPr lang="ru-RU" sz="3000" u="sng" dirty="0" smtClean="0"/>
              <a:t>утверждение состава ОИ </a:t>
            </a:r>
            <a:r>
              <a:rPr lang="ru-RU" sz="3000" dirty="0" smtClean="0"/>
              <a:t>и утверждение долей в ОИ по каждому собственнику;</a:t>
            </a:r>
          </a:p>
          <a:p>
            <a:pPr>
              <a:buNone/>
            </a:pPr>
            <a:r>
              <a:rPr lang="ru-RU" sz="3000" dirty="0" smtClean="0"/>
              <a:t>- утверждения </a:t>
            </a:r>
            <a:r>
              <a:rPr lang="ru-RU" sz="3000" u="sng" dirty="0" smtClean="0"/>
              <a:t>Положения о порядке </a:t>
            </a:r>
            <a:r>
              <a:rPr lang="ru-RU" sz="3000" dirty="0" smtClean="0"/>
              <a:t>проведения ОСС в МКД;</a:t>
            </a:r>
          </a:p>
          <a:p>
            <a:pPr>
              <a:buNone/>
            </a:pPr>
            <a:r>
              <a:rPr lang="ru-RU" sz="3000" dirty="0" smtClean="0"/>
              <a:t>- выбор </a:t>
            </a:r>
            <a:r>
              <a:rPr lang="ru-RU" sz="3000" u="sng" dirty="0" smtClean="0"/>
              <a:t>места хранения </a:t>
            </a:r>
            <a:r>
              <a:rPr lang="ru-RU" sz="3000" dirty="0" smtClean="0"/>
              <a:t>документов собраний.</a:t>
            </a:r>
          </a:p>
          <a:p>
            <a:pPr>
              <a:buNone/>
            </a:pPr>
            <a:r>
              <a:rPr lang="ru-RU" sz="3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минимальная повестка!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Повестка дня первичного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143668"/>
          </a:xfrm>
        </p:spPr>
        <p:txBody>
          <a:bodyPr>
            <a:normAutofit fontScale="92500"/>
          </a:bodyPr>
          <a:lstStyle/>
          <a:p>
            <a:pPr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Повестка дня  ОСС  о выборе способа</a:t>
            </a:r>
          </a:p>
          <a:p>
            <a:pPr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формирования фонда капитального ремонта</a:t>
            </a:r>
          </a:p>
          <a:p>
            <a:pPr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МКД путем перечисления взносов на КР на</a:t>
            </a:r>
          </a:p>
          <a:p>
            <a:pPr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счет РО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1.	</a:t>
            </a:r>
            <a:r>
              <a:rPr lang="ru-RU" dirty="0" smtClean="0"/>
              <a:t>Принятие решения о выборе председателя собрания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секретаря и членов счетной комиссии.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2.	Принятие решения </a:t>
            </a:r>
            <a:r>
              <a:rPr lang="ru-RU" u="sng" dirty="0" smtClean="0"/>
              <a:t>о выборе способа </a:t>
            </a:r>
            <a:r>
              <a:rPr lang="ru-RU" dirty="0" smtClean="0"/>
              <a:t>формирования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фонда капитального ремонта МКД путем перечисления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взносов на КР на счет РО.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3.	Принятие решения </a:t>
            </a:r>
            <a:r>
              <a:rPr lang="ru-RU" u="sng" dirty="0" smtClean="0"/>
              <a:t>о выборе лица</a:t>
            </a:r>
            <a:r>
              <a:rPr lang="ru-RU" dirty="0" smtClean="0"/>
              <a:t>, уполномоченного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собственниками помещений МКД на представление 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интересов собственников помещений во взаимоотношениях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с РО, ОМСУ и исполнительными органами субъекта РФ по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вопросам организации и проведения капитального ремонта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МКД.</a:t>
            </a:r>
          </a:p>
          <a:p>
            <a:pPr>
              <a:spcBef>
                <a:spcPts val="300"/>
              </a:spcBef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Повестка дня ОСС принятие решения о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проведении КР общего имущества в МКД, 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определении и утверждении перечня работ и</a:t>
            </a:r>
          </a:p>
          <a:p>
            <a:pPr>
              <a:spcBef>
                <a:spcPts val="300"/>
              </a:spcBef>
              <a:spcAft>
                <a:spcPts val="1200"/>
              </a:spcAft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(или) услуг по КР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1.	Принятие решения о выборе председателя собрания,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секретаря и членов счетной комиссии.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2.	Принятие решения о проведении КР общего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имущества в МКД, </a:t>
            </a:r>
            <a:r>
              <a:rPr lang="ru-RU" u="sng" dirty="0" smtClean="0"/>
              <a:t>определении и утверждении</a:t>
            </a:r>
          </a:p>
          <a:p>
            <a:pPr>
              <a:spcBef>
                <a:spcPts val="300"/>
              </a:spcBef>
              <a:buNone/>
            </a:pPr>
            <a:r>
              <a:rPr lang="ru-RU" u="sng" dirty="0" smtClean="0"/>
              <a:t>перечня работ</a:t>
            </a:r>
            <a:r>
              <a:rPr lang="ru-RU" dirty="0" smtClean="0"/>
              <a:t> и (или) услуг по КР.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3.	Принятие решения об определении и утверждении</a:t>
            </a:r>
          </a:p>
          <a:p>
            <a:pPr>
              <a:spcBef>
                <a:spcPts val="300"/>
              </a:spcBef>
              <a:buNone/>
            </a:pPr>
            <a:r>
              <a:rPr lang="ru-RU" u="sng" dirty="0" smtClean="0"/>
              <a:t>сметы расходов </a:t>
            </a:r>
            <a:r>
              <a:rPr lang="ru-RU" dirty="0" smtClean="0"/>
              <a:t>на КР.</a:t>
            </a:r>
          </a:p>
          <a:p>
            <a:pPr>
              <a:spcBef>
                <a:spcPts val="300"/>
              </a:spcBef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43602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МКД</a:t>
            </a:r>
            <a:r>
              <a:rPr lang="ru-RU" sz="2400" dirty="0" smtClean="0">
                <a:ea typeface="PT Sans" panose="020B0503020203020204" pitchFamily="34" charset="-52"/>
              </a:rPr>
              <a:t> – многоквартирный дом;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ОСС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общее собрание собственников помещений в МКД;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ОИ</a:t>
            </a:r>
            <a:r>
              <a:rPr lang="ru-RU" sz="2400" dirty="0" smtClean="0">
                <a:ea typeface="PT Sans" panose="020B0503020203020204" pitchFamily="34" charset="-52"/>
              </a:rPr>
              <a:t> – общее имущества собственников в МКД;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ГИС ЖКХ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– государственная информационная система </a:t>
            </a:r>
          </a:p>
          <a:p>
            <a:pPr>
              <a:spcBef>
                <a:spcPts val="400"/>
              </a:spcBef>
              <a:buNone/>
            </a:pP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жилищно-коммунального хозяйства;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РСО</a:t>
            </a:r>
            <a:r>
              <a:rPr lang="ru-RU" sz="2400" dirty="0" smtClean="0">
                <a:ea typeface="PT Sans" panose="020B0503020203020204" pitchFamily="34" charset="-52"/>
              </a:rPr>
              <a:t> – </a:t>
            </a:r>
            <a:r>
              <a:rPr lang="ru-RU" sz="2400" dirty="0" err="1" smtClean="0">
                <a:ea typeface="PT Sans" panose="020B0503020203020204" pitchFamily="34" charset="-52"/>
              </a:rPr>
              <a:t>ресурсоснабжающая</a:t>
            </a:r>
            <a:r>
              <a:rPr lang="ru-RU" sz="2400" dirty="0" smtClean="0">
                <a:ea typeface="PT Sans" panose="020B0503020203020204" pitchFamily="34" charset="-52"/>
              </a:rPr>
              <a:t> организация;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УО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управляющая организация;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ТСН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товарищество собственников недвижимости;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ТСЖ</a:t>
            </a:r>
            <a:r>
              <a:rPr lang="ru-RU" sz="2400" dirty="0" smtClean="0">
                <a:latin typeface="PT Sans" panose="020B0503020203020204" pitchFamily="34" charset="-52"/>
                <a:ea typeface="PT Sans" panose="020B0503020203020204" pitchFamily="34" charset="-52"/>
                <a:cs typeface="Open Sans" panose="020B0606030504020204" pitchFamily="34" charset="0"/>
              </a:rPr>
              <a:t> -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товарищество собственников жилья;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КР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капитальный ремонт общего имущества в МКД;</a:t>
            </a:r>
          </a:p>
          <a:p>
            <a:pPr>
              <a:spcBef>
                <a:spcPts val="400"/>
              </a:spcBef>
              <a:buNone/>
            </a:pPr>
            <a:r>
              <a:rPr lang="ru-RU" sz="24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</a:t>
            </a:r>
            <a:r>
              <a:rPr lang="ru-RU" sz="2400" dirty="0" smtClean="0"/>
              <a:t> – региональный оператор (Фонд капитального </a:t>
            </a:r>
          </a:p>
          <a:p>
            <a:pPr>
              <a:spcBef>
                <a:spcPts val="400"/>
              </a:spcBef>
              <a:buNone/>
            </a:pPr>
            <a:r>
              <a:rPr lang="ru-RU" sz="2400" dirty="0" smtClean="0"/>
              <a:t>ремонта Воронежской области).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Принятые сокращения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4.	Принятие решения об определении и утверждении</a:t>
            </a:r>
          </a:p>
          <a:p>
            <a:pPr>
              <a:buNone/>
            </a:pPr>
            <a:r>
              <a:rPr lang="ru-RU" u="sng" dirty="0" smtClean="0"/>
              <a:t>сроков</a:t>
            </a:r>
            <a:r>
              <a:rPr lang="ru-RU" dirty="0" smtClean="0"/>
              <a:t> проведения КР.</a:t>
            </a:r>
          </a:p>
          <a:p>
            <a:pPr>
              <a:buNone/>
            </a:pPr>
            <a:r>
              <a:rPr lang="ru-RU" dirty="0" smtClean="0"/>
              <a:t>5.	Принятие решения об определении и утверждении</a:t>
            </a:r>
          </a:p>
          <a:p>
            <a:pPr>
              <a:buNone/>
            </a:pPr>
            <a:r>
              <a:rPr lang="ru-RU" u="sng" dirty="0" smtClean="0"/>
              <a:t>источников финансирования </a:t>
            </a:r>
            <a:r>
              <a:rPr lang="ru-RU" dirty="0" smtClean="0"/>
              <a:t>КР.</a:t>
            </a:r>
          </a:p>
          <a:p>
            <a:pPr>
              <a:buNone/>
            </a:pPr>
            <a:r>
              <a:rPr lang="ru-RU" dirty="0" smtClean="0"/>
              <a:t>6.	Принятие решения об определении и утверждении</a:t>
            </a:r>
          </a:p>
          <a:p>
            <a:pPr>
              <a:buNone/>
            </a:pPr>
            <a:r>
              <a:rPr lang="ru-RU" dirty="0" smtClean="0"/>
              <a:t>лица, которое от имени всех собственников</a:t>
            </a:r>
          </a:p>
          <a:p>
            <a:pPr>
              <a:buNone/>
            </a:pPr>
            <a:r>
              <a:rPr lang="ru-RU" dirty="0" smtClean="0"/>
              <a:t>помещений в МКД уполномочено участвовать </a:t>
            </a:r>
            <a:r>
              <a:rPr lang="ru-RU" u="sng" dirty="0" smtClean="0"/>
              <a:t>в</a:t>
            </a:r>
          </a:p>
          <a:p>
            <a:pPr>
              <a:buNone/>
            </a:pPr>
            <a:r>
              <a:rPr lang="ru-RU" u="sng" dirty="0" smtClean="0"/>
              <a:t>приемке выполненных работ</a:t>
            </a:r>
            <a:r>
              <a:rPr lang="ru-RU" dirty="0" smtClean="0"/>
              <a:t> по КР, в том числе</a:t>
            </a:r>
          </a:p>
          <a:p>
            <a:pPr>
              <a:buNone/>
            </a:pPr>
            <a:r>
              <a:rPr lang="ru-RU" dirty="0" smtClean="0"/>
              <a:t>подписывать соответствующие акты.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15106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Повестка дня ОСС о выборе способа</a:t>
            </a:r>
          </a:p>
          <a:p>
            <a:pPr>
              <a:spcBef>
                <a:spcPts val="300"/>
              </a:spcBef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формирования фонда капитального ремонта</a:t>
            </a:r>
          </a:p>
          <a:p>
            <a:pPr>
              <a:spcBef>
                <a:spcPts val="300"/>
              </a:spcBef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МКД путем перечисления взносов на  КР на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специальный счет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1.	 Принятие решения о выборе председателя собрания,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секретаря и членов счетной комиссии.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2.	Принятие решения </a:t>
            </a:r>
            <a:r>
              <a:rPr lang="ru-RU" sz="2400" u="sng" dirty="0" smtClean="0"/>
              <a:t>о выборе способа </a:t>
            </a:r>
            <a:r>
              <a:rPr lang="ru-RU" sz="2400" dirty="0" smtClean="0"/>
              <a:t>формирования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фонда капитального ремонта МКД путем перечисления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взносов на КР </a:t>
            </a:r>
            <a:r>
              <a:rPr lang="ru-RU" sz="2400" u="sng" dirty="0" smtClean="0"/>
              <a:t>на специальный счет</a:t>
            </a:r>
            <a:r>
              <a:rPr lang="ru-RU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3.	Принятие решения об определении </a:t>
            </a:r>
            <a:r>
              <a:rPr lang="ru-RU" sz="2400" u="sng" dirty="0" smtClean="0"/>
              <a:t>ежемесячного</a:t>
            </a:r>
          </a:p>
          <a:p>
            <a:pPr>
              <a:spcBef>
                <a:spcPts val="300"/>
              </a:spcBef>
              <a:buNone/>
            </a:pPr>
            <a:r>
              <a:rPr lang="ru-RU" sz="2400" u="sng" dirty="0" smtClean="0"/>
              <a:t>размера взноса</a:t>
            </a:r>
            <a:r>
              <a:rPr lang="ru-RU" sz="2400" dirty="0" smtClean="0"/>
              <a:t> на капитальный ремонт МКД в размере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минимального взноса на КР, установленного нормативным</a:t>
            </a:r>
          </a:p>
          <a:p>
            <a:pPr>
              <a:spcBef>
                <a:spcPts val="300"/>
              </a:spcBef>
              <a:buNone/>
            </a:pPr>
            <a:r>
              <a:rPr lang="ru-RU" sz="2400" dirty="0" smtClean="0"/>
              <a:t>правовым актом на территории Воронежской области.</a:t>
            </a:r>
          </a:p>
          <a:p>
            <a:pPr>
              <a:spcBef>
                <a:spcPts val="300"/>
              </a:spcBef>
              <a:buNone/>
            </a:pPr>
            <a:endParaRPr lang="ru-RU" sz="2400" dirty="0" smtClean="0"/>
          </a:p>
          <a:p>
            <a:pPr>
              <a:spcBef>
                <a:spcPts val="300"/>
              </a:spcBef>
              <a:buNone/>
            </a:pPr>
            <a:endParaRPr lang="ru-RU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429684" cy="6286544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800" dirty="0" smtClean="0"/>
              <a:t>4.	Принятие решения об </a:t>
            </a:r>
            <a:r>
              <a:rPr lang="ru-RU" sz="2800" u="sng" dirty="0" smtClean="0"/>
              <a:t>определении владельца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800" dirty="0" smtClean="0"/>
              <a:t>специального  счета.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5.	Принятие решения о выборе российской </a:t>
            </a:r>
            <a:r>
              <a:rPr lang="ru-RU" sz="2700" u="sng" dirty="0" smtClean="0"/>
              <a:t>кредитной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u="sng" dirty="0" smtClean="0"/>
              <a:t>организации</a:t>
            </a:r>
            <a:r>
              <a:rPr lang="ru-RU" sz="2700" dirty="0" smtClean="0"/>
              <a:t>, в которой будет открыт специальный счет.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6.	Принятие решения о выборе лица, уполномоченного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на оказание услуг </a:t>
            </a:r>
            <a:r>
              <a:rPr lang="ru-RU" sz="2700" u="sng" dirty="0" smtClean="0"/>
              <a:t>по представлению платежных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u="sng" dirty="0" smtClean="0"/>
              <a:t>документов</a:t>
            </a:r>
            <a:r>
              <a:rPr lang="ru-RU" sz="2700" dirty="0" smtClean="0"/>
              <a:t>, в том числе с использованием системы, на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уплату взносов на  КР на специальный счет.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7.	Принятие решения об определении </a:t>
            </a:r>
            <a:r>
              <a:rPr lang="ru-RU" sz="2700" u="sng" dirty="0" smtClean="0"/>
              <a:t>порядка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u="sng" dirty="0" smtClean="0"/>
              <a:t>представления платежных документов</a:t>
            </a:r>
            <a:r>
              <a:rPr lang="ru-RU" sz="2700" dirty="0" smtClean="0"/>
              <a:t> и о размере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расходов, связанных с представлением платежных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sz="2700" dirty="0" smtClean="0"/>
              <a:t>документов, об определении условий оплаты этих услуг.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endParaRPr lang="ru-RU" sz="3100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55245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8.	Принятие решения о выборе лица, уполномоченного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собственниками помещений  МКД </a:t>
            </a:r>
            <a:r>
              <a:rPr lang="ru-RU" u="sng" dirty="0" smtClean="0"/>
              <a:t>на представление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u="sng" dirty="0" smtClean="0"/>
              <a:t>интересов </a:t>
            </a:r>
            <a:r>
              <a:rPr lang="ru-RU" dirty="0" smtClean="0"/>
              <a:t>собственников помещений во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взаимоотношениях с РО, </a:t>
            </a:r>
            <a:r>
              <a:rPr lang="ru-RU" u="sng" dirty="0" smtClean="0"/>
              <a:t>кредитной организацией</a:t>
            </a:r>
            <a:r>
              <a:rPr lang="ru-RU" dirty="0" smtClean="0"/>
              <a:t>, в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которой будет открыт </a:t>
            </a:r>
            <a:r>
              <a:rPr lang="ru-RU" dirty="0" err="1" smtClean="0"/>
              <a:t>спецсчет</a:t>
            </a:r>
            <a:r>
              <a:rPr lang="ru-RU" dirty="0" smtClean="0"/>
              <a:t>, ОМСУ и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исполнительными органами Воронежской области, по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вопросам организации и проведения капитального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 smtClean="0"/>
              <a:t>ремонта МКД.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4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1510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Повестка дня ОСС о прекращении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формирования фонда  КР на счете РО и</a:t>
            </a:r>
          </a:p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формировании фонда КР на специальном</a:t>
            </a:r>
          </a:p>
          <a:p>
            <a:pPr>
              <a:spcBef>
                <a:spcPts val="300"/>
              </a:spcBef>
              <a:spcAft>
                <a:spcPts val="1200"/>
              </a:spcAft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счете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1.	 Принятие решения о выборе председателя собрания,</a:t>
            </a:r>
          </a:p>
          <a:p>
            <a:pPr>
              <a:buNone/>
            </a:pPr>
            <a:r>
              <a:rPr lang="ru-RU" dirty="0" smtClean="0"/>
              <a:t>секретаря и членов счетной комиссии.</a:t>
            </a:r>
          </a:p>
          <a:p>
            <a:pPr>
              <a:buNone/>
            </a:pPr>
            <a:r>
              <a:rPr lang="ru-RU" dirty="0" smtClean="0"/>
              <a:t>2.	Принятие решения </a:t>
            </a:r>
            <a:r>
              <a:rPr lang="ru-RU" u="sng" dirty="0" smtClean="0"/>
              <a:t>о прекращении </a:t>
            </a:r>
            <a:r>
              <a:rPr lang="ru-RU" dirty="0" smtClean="0"/>
              <a:t>формирования фонда</a:t>
            </a:r>
          </a:p>
          <a:p>
            <a:pPr>
              <a:buNone/>
            </a:pPr>
            <a:r>
              <a:rPr lang="ru-RU" dirty="0" smtClean="0"/>
              <a:t>КР на счете РО и формировании фонда КР </a:t>
            </a:r>
            <a:r>
              <a:rPr lang="ru-RU" u="sng" dirty="0" smtClean="0"/>
              <a:t>на специальном</a:t>
            </a:r>
          </a:p>
          <a:p>
            <a:pPr>
              <a:buNone/>
            </a:pPr>
            <a:r>
              <a:rPr lang="ru-RU" u="sng" dirty="0" smtClean="0"/>
              <a:t>счете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3.	Принятие решения об определении ежемесячного</a:t>
            </a:r>
          </a:p>
          <a:p>
            <a:pPr>
              <a:buNone/>
            </a:pPr>
            <a:r>
              <a:rPr lang="ru-RU" dirty="0" smtClean="0"/>
              <a:t>размера взноса на капитальный ремонт МКД </a:t>
            </a:r>
            <a:r>
              <a:rPr lang="ru-RU" u="sng" dirty="0" smtClean="0"/>
              <a:t>в размере</a:t>
            </a:r>
          </a:p>
          <a:p>
            <a:pPr>
              <a:buNone/>
            </a:pPr>
            <a:r>
              <a:rPr lang="ru-RU" u="sng" dirty="0" smtClean="0"/>
              <a:t>минимального взноса</a:t>
            </a:r>
            <a:r>
              <a:rPr lang="ru-RU" dirty="0" smtClean="0"/>
              <a:t> на капитальный ремонт,</a:t>
            </a:r>
          </a:p>
          <a:p>
            <a:pPr>
              <a:buNone/>
            </a:pPr>
            <a:r>
              <a:rPr lang="ru-RU" dirty="0" smtClean="0"/>
              <a:t>установленного нормативным правовым актом на</a:t>
            </a:r>
          </a:p>
          <a:p>
            <a:pPr>
              <a:buNone/>
            </a:pPr>
            <a:r>
              <a:rPr lang="ru-RU" dirty="0" smtClean="0"/>
              <a:t>территории Воронежской области.</a:t>
            </a:r>
          </a:p>
          <a:p>
            <a:pPr>
              <a:spcBef>
                <a:spcPts val="300"/>
              </a:spcBef>
              <a:buNone/>
            </a:pPr>
            <a:endParaRPr lang="ru-RU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0"/>
              </a:spcBef>
              <a:buNone/>
            </a:pP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0722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/>
              <a:t>4.	Принятие решения об определении </a:t>
            </a:r>
            <a:r>
              <a:rPr lang="ru-RU" sz="2800" u="sng" dirty="0" smtClean="0"/>
              <a:t>владельца</a:t>
            </a:r>
          </a:p>
          <a:p>
            <a:pPr>
              <a:buNone/>
            </a:pPr>
            <a:r>
              <a:rPr lang="ru-RU" sz="2800" dirty="0" smtClean="0"/>
              <a:t>специального счета.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5.	Принятие решения о выборе российской </a:t>
            </a:r>
            <a:r>
              <a:rPr lang="ru-RU" sz="2700" u="sng" dirty="0" smtClean="0"/>
              <a:t>кредитной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u="sng" dirty="0" smtClean="0"/>
              <a:t>организации</a:t>
            </a:r>
            <a:r>
              <a:rPr lang="ru-RU" sz="2700" dirty="0" smtClean="0"/>
              <a:t>, в которой будет открыт специальный счет.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6.	Принятие решения о выборе лица, уполномоченного на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оказание услуг по представлению </a:t>
            </a:r>
            <a:r>
              <a:rPr lang="ru-RU" sz="2700" u="sng" dirty="0" smtClean="0"/>
              <a:t>платежных документов</a:t>
            </a:r>
            <a:r>
              <a:rPr lang="ru-RU" sz="2700" dirty="0" smtClean="0"/>
              <a:t>,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в том числе с использованием системы, на уплату взносов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на  КР </a:t>
            </a:r>
            <a:r>
              <a:rPr lang="ru-RU" sz="2700" u="sng" dirty="0" smtClean="0"/>
              <a:t>на специальный счет</a:t>
            </a:r>
            <a:r>
              <a:rPr lang="ru-RU" sz="2700" dirty="0" smtClean="0"/>
              <a:t>.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7.	Принятие решения об определении </a:t>
            </a:r>
            <a:r>
              <a:rPr lang="ru-RU" sz="2700" u="sng" dirty="0" smtClean="0"/>
              <a:t>порядка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u="sng" dirty="0" smtClean="0"/>
              <a:t>представления платежных документов</a:t>
            </a:r>
            <a:r>
              <a:rPr lang="ru-RU" sz="2700" dirty="0" smtClean="0"/>
              <a:t> и о размере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расходов, связанных с представлением платежных</a:t>
            </a:r>
          </a:p>
          <a:p>
            <a:pPr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2700" dirty="0" smtClean="0"/>
              <a:t>документов, об определении условий оплаты этих услуг.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552452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dirty="0" smtClean="0"/>
              <a:t>8.	Принятие решения о выборе лица, </a:t>
            </a:r>
            <a:r>
              <a:rPr lang="ru-RU" u="sng" dirty="0" smtClean="0"/>
              <a:t>уполномоченного</a:t>
            </a:r>
          </a:p>
          <a:p>
            <a:pPr>
              <a:spcBef>
                <a:spcPts val="300"/>
              </a:spcBef>
              <a:buNone/>
            </a:pPr>
            <a:r>
              <a:rPr lang="ru-RU" u="sng" dirty="0" smtClean="0"/>
              <a:t>собственниками</a:t>
            </a:r>
            <a:r>
              <a:rPr lang="ru-RU" dirty="0" smtClean="0"/>
              <a:t> помещений  МКД на представление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интересов  собственников помещений во 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взаимоотношениях с РО, </a:t>
            </a:r>
            <a:r>
              <a:rPr lang="ru-RU" u="sng" dirty="0" smtClean="0"/>
              <a:t>кредитной организацией</a:t>
            </a:r>
            <a:r>
              <a:rPr lang="ru-RU" dirty="0" smtClean="0"/>
              <a:t>, 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 которой будет открыт </a:t>
            </a:r>
            <a:r>
              <a:rPr lang="ru-RU" dirty="0" err="1" smtClean="0"/>
              <a:t>спецсчет</a:t>
            </a:r>
            <a:r>
              <a:rPr lang="ru-RU" dirty="0" smtClean="0"/>
              <a:t>, ОМСУ и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исполнительными органами Воронежской области по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вопросам организации и проведения капитального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ремонта МКД.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4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Повестка дня  ОСС о замене владельца </a:t>
            </a:r>
          </a:p>
          <a:p>
            <a:pPr>
              <a:spcBef>
                <a:spcPts val="300"/>
              </a:spcBef>
              <a:spcAft>
                <a:spcPts val="1200"/>
              </a:spcAft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специального счета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1</a:t>
            </a:r>
            <a:r>
              <a:rPr lang="ru-RU" sz="2500" dirty="0" smtClean="0"/>
              <a:t>.	 Принятие решения о выборе председателя собрания,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секретаря и членов счетной комиссии.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2.	Принятие решения </a:t>
            </a:r>
            <a:r>
              <a:rPr lang="ru-RU" sz="2500" u="sng" dirty="0" smtClean="0"/>
              <a:t>о замене владельца </a:t>
            </a:r>
            <a:r>
              <a:rPr lang="ru-RU" sz="2500" dirty="0" smtClean="0"/>
              <a:t>специального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счета.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3.	Принятие решения </a:t>
            </a:r>
            <a:r>
              <a:rPr lang="ru-RU" sz="2500" u="sng" dirty="0" smtClean="0"/>
              <a:t>о расторжении договора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специального счета, владельцем которого является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________________________   в связи с заменой владельца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специального счета </a:t>
            </a:r>
            <a:r>
              <a:rPr lang="ru-RU" sz="2500" u="sng" dirty="0" smtClean="0"/>
              <a:t>и перечисление денежных средств</a:t>
            </a:r>
            <a:r>
              <a:rPr lang="ru-RU" sz="2500" dirty="0" smtClean="0"/>
              <a:t>,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находящихся на специальном счете, владельцем которого 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является _____________________, на специальный счет,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владельцем которого является ____________________.</a:t>
            </a:r>
          </a:p>
          <a:p>
            <a:pPr>
              <a:spcBef>
                <a:spcPts val="300"/>
              </a:spcBef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01122" cy="6000792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4.	Принятие решения об определении </a:t>
            </a:r>
            <a:r>
              <a:rPr lang="ru-RU" sz="2500" u="sng" dirty="0" smtClean="0"/>
              <a:t>ежемесячного</a:t>
            </a:r>
          </a:p>
          <a:p>
            <a:pPr>
              <a:spcBef>
                <a:spcPts val="300"/>
              </a:spcBef>
              <a:buNone/>
            </a:pPr>
            <a:r>
              <a:rPr lang="ru-RU" sz="2500" u="sng" dirty="0" smtClean="0"/>
              <a:t>размера взноса</a:t>
            </a:r>
            <a:r>
              <a:rPr lang="ru-RU" sz="2500" dirty="0" smtClean="0"/>
              <a:t> на капитальный ремонт  МКД </a:t>
            </a:r>
            <a:r>
              <a:rPr lang="ru-RU" sz="2500" u="sng" dirty="0" smtClean="0"/>
              <a:t>в размере</a:t>
            </a:r>
          </a:p>
          <a:p>
            <a:pPr>
              <a:spcBef>
                <a:spcPts val="300"/>
              </a:spcBef>
              <a:buNone/>
            </a:pPr>
            <a:r>
              <a:rPr lang="ru-RU" sz="2500" u="sng" dirty="0" smtClean="0"/>
              <a:t>минимального</a:t>
            </a:r>
            <a:r>
              <a:rPr lang="ru-RU" sz="2500" dirty="0" smtClean="0"/>
              <a:t> взноса на КР, установленного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нормативным правовым актом на территории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Воронежской области.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5.	Принятие решения о выборе российской </a:t>
            </a:r>
            <a:r>
              <a:rPr lang="ru-RU" sz="2500" u="sng" dirty="0" smtClean="0"/>
              <a:t>кредитной</a:t>
            </a:r>
          </a:p>
          <a:p>
            <a:pPr>
              <a:spcBef>
                <a:spcPts val="300"/>
              </a:spcBef>
              <a:buNone/>
            </a:pPr>
            <a:r>
              <a:rPr lang="ru-RU" sz="2500" u="sng" dirty="0" smtClean="0"/>
              <a:t>организации</a:t>
            </a:r>
            <a:r>
              <a:rPr lang="ru-RU" sz="2500" dirty="0" smtClean="0"/>
              <a:t>, в которой будет открыт специальный счет.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6.	Принятие решения о выборе лица, уполномоченного</a:t>
            </a:r>
          </a:p>
          <a:p>
            <a:pPr>
              <a:spcBef>
                <a:spcPts val="300"/>
              </a:spcBef>
              <a:buNone/>
            </a:pPr>
            <a:r>
              <a:rPr lang="ru-RU" sz="2500" u="sng" dirty="0" smtClean="0"/>
              <a:t>на оказание услуг по представлению платежных</a:t>
            </a:r>
          </a:p>
          <a:p>
            <a:pPr>
              <a:spcBef>
                <a:spcPts val="300"/>
              </a:spcBef>
              <a:buNone/>
            </a:pPr>
            <a:r>
              <a:rPr lang="ru-RU" sz="2500" u="sng" dirty="0" smtClean="0"/>
              <a:t>документов</a:t>
            </a:r>
            <a:r>
              <a:rPr lang="ru-RU" sz="2500" dirty="0" smtClean="0"/>
              <a:t>, в том числе с использованием системы, на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уплату взносов на КР на специальный счет.</a:t>
            </a:r>
          </a:p>
          <a:p>
            <a:pPr>
              <a:spcBef>
                <a:spcPts val="300"/>
              </a:spcBef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ru-RU" dirty="0" smtClean="0"/>
              <a:t>7.	Принятие решения об определении </a:t>
            </a:r>
            <a:r>
              <a:rPr lang="ru-RU" u="sng" dirty="0" smtClean="0"/>
              <a:t>порядка</a:t>
            </a:r>
          </a:p>
          <a:p>
            <a:pPr>
              <a:spcBef>
                <a:spcPts val="300"/>
              </a:spcBef>
              <a:buNone/>
            </a:pPr>
            <a:r>
              <a:rPr lang="ru-RU" u="sng" dirty="0" smtClean="0"/>
              <a:t>представления платежных документов</a:t>
            </a:r>
            <a:r>
              <a:rPr lang="ru-RU" dirty="0" smtClean="0"/>
              <a:t> и о размере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расходов, связанных с представлением платежных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документов, об определении условий оплаты этих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услуг.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8.	Принятие решения о выборе лица, </a:t>
            </a:r>
            <a:r>
              <a:rPr lang="ru-RU" u="sng" dirty="0" smtClean="0"/>
              <a:t>уполномоченного</a:t>
            </a:r>
          </a:p>
          <a:p>
            <a:pPr>
              <a:spcBef>
                <a:spcPts val="300"/>
              </a:spcBef>
              <a:buNone/>
            </a:pPr>
            <a:r>
              <a:rPr lang="ru-RU" u="sng" dirty="0" smtClean="0"/>
              <a:t>собственниками</a:t>
            </a:r>
            <a:r>
              <a:rPr lang="ru-RU" dirty="0" smtClean="0"/>
              <a:t> помещений  МКД на представление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интересов  собственников помещений во 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взаимоотношениях с РО, </a:t>
            </a:r>
            <a:r>
              <a:rPr lang="ru-RU" u="sng" dirty="0" smtClean="0"/>
              <a:t>кредитной организацией</a:t>
            </a:r>
            <a:r>
              <a:rPr lang="ru-RU" dirty="0" smtClean="0"/>
              <a:t>, 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 которой будет открыт </a:t>
            </a:r>
            <a:r>
              <a:rPr lang="ru-RU" dirty="0" err="1" smtClean="0"/>
              <a:t>спецсчет</a:t>
            </a:r>
            <a:r>
              <a:rPr lang="ru-RU" dirty="0" smtClean="0"/>
              <a:t>, ОМСУ и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исполнительными органами Воронежской области по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вопросам организации и проведения капитального</a:t>
            </a:r>
          </a:p>
          <a:p>
            <a:pPr>
              <a:spcBef>
                <a:spcPts val="300"/>
              </a:spcBef>
              <a:buNone/>
            </a:pPr>
            <a:r>
              <a:rPr lang="ru-RU" dirty="0" smtClean="0"/>
              <a:t>ремонта МКД.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000108"/>
            <a:ext cx="8215370" cy="55007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Собственники помещений в МКД совместно</a:t>
            </a:r>
          </a:p>
          <a:p>
            <a:pPr>
              <a:buNone/>
            </a:pPr>
            <a:r>
              <a:rPr lang="ru-RU" dirty="0" smtClean="0"/>
              <a:t>владеют, пользуются и распоряжаются общим</a:t>
            </a:r>
          </a:p>
          <a:p>
            <a:pPr>
              <a:buNone/>
            </a:pPr>
            <a:r>
              <a:rPr lang="ru-RU" dirty="0" smtClean="0"/>
              <a:t>имуществом.</a:t>
            </a:r>
          </a:p>
          <a:p>
            <a:pPr>
              <a:buNone/>
            </a:pPr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 </a:t>
            </a:r>
            <a:r>
              <a:rPr lang="ru-RU" dirty="0" smtClean="0"/>
              <a:t>– </a:t>
            </a:r>
            <a:r>
              <a:rPr lang="ru-RU" u="sng" dirty="0" smtClean="0"/>
              <a:t>согласованная деятельность</a:t>
            </a:r>
          </a:p>
          <a:p>
            <a:pPr>
              <a:buNone/>
            </a:pPr>
            <a:r>
              <a:rPr lang="ru-RU" u="sng" dirty="0" smtClean="0"/>
              <a:t>собственников помещений </a:t>
            </a:r>
            <a:r>
              <a:rPr lang="ru-RU" dirty="0" smtClean="0"/>
              <a:t>по надлежащему содержанию</a:t>
            </a:r>
          </a:p>
          <a:p>
            <a:pPr>
              <a:buNone/>
            </a:pPr>
            <a:r>
              <a:rPr lang="ru-RU" dirty="0" smtClean="0"/>
              <a:t>ОИ, решение вопросов пользования указанным</a:t>
            </a:r>
          </a:p>
          <a:p>
            <a:pPr>
              <a:buNone/>
            </a:pPr>
            <a:r>
              <a:rPr lang="ru-RU" dirty="0" smtClean="0"/>
              <a:t>имуществом, а также предоставление коммунальных</a:t>
            </a:r>
          </a:p>
          <a:p>
            <a:pPr>
              <a:buNone/>
            </a:pPr>
            <a:r>
              <a:rPr lang="ru-RU" dirty="0" smtClean="0"/>
              <a:t>услуг гражданам, проживающим в этом доме. </a:t>
            </a:r>
          </a:p>
          <a:p>
            <a:pPr>
              <a:buNone/>
            </a:pPr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управления МКД</a:t>
            </a:r>
            <a:r>
              <a:rPr lang="ru-RU" b="1" dirty="0" smtClean="0"/>
              <a:t> – </a:t>
            </a:r>
            <a:r>
              <a:rPr lang="ru-RU" dirty="0" smtClean="0"/>
              <a:t>общее собственников</a:t>
            </a:r>
          </a:p>
          <a:p>
            <a:pPr>
              <a:buNone/>
            </a:pPr>
            <a:r>
              <a:rPr lang="ru-RU" dirty="0" smtClean="0"/>
              <a:t>помещений (</a:t>
            </a:r>
            <a:r>
              <a:rPr lang="ru-RU" u="sng" dirty="0" smtClean="0">
                <a:solidFill>
                  <a:srgbClr val="0000FF"/>
                </a:solidFill>
              </a:rPr>
              <a:t>п. 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u="sng" dirty="0" smtClean="0">
                <a:solidFill>
                  <a:srgbClr val="0000FF"/>
                </a:solidFill>
              </a:rPr>
              <a:t> ст. 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ru-RU" u="sng" dirty="0" smtClean="0">
                <a:solidFill>
                  <a:srgbClr val="0000FF"/>
                </a:solidFill>
              </a:rPr>
              <a:t> ЖК РФ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ОСС </a:t>
            </a:r>
            <a:r>
              <a:rPr lang="ru-RU" dirty="0" smtClean="0"/>
              <a:t>- обсуждение вопросов, поставленных на</a:t>
            </a:r>
          </a:p>
          <a:p>
            <a:pPr>
              <a:buNone/>
            </a:pPr>
            <a:r>
              <a:rPr lang="ru-RU" dirty="0" smtClean="0"/>
              <a:t>повестку дня и принятие по ним решений путем</a:t>
            </a:r>
          </a:p>
          <a:p>
            <a:pPr>
              <a:buNone/>
            </a:pPr>
            <a:r>
              <a:rPr lang="ru-RU" dirty="0" smtClean="0"/>
              <a:t>голосования (</a:t>
            </a:r>
            <a:r>
              <a:rPr lang="ru-RU" u="sng" dirty="0" smtClean="0">
                <a:solidFill>
                  <a:srgbClr val="0000FF"/>
                </a:solidFill>
              </a:rPr>
              <a:t>ст. 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ru-RU" u="sng" dirty="0" smtClean="0">
                <a:solidFill>
                  <a:srgbClr val="0000FF"/>
                </a:solidFill>
              </a:rPr>
              <a:t> ЖК РФ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Зачем нужно проводить ОСС?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357166"/>
            <a:ext cx="8501122" cy="6215106"/>
          </a:xfrm>
        </p:spPr>
        <p:txBody>
          <a:bodyPr>
            <a:normAutofit/>
          </a:bodyPr>
          <a:lstStyle/>
          <a:p>
            <a:pPr lvl="0"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Повестка дня  ОСС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об изменении решения</a:t>
            </a:r>
          </a:p>
          <a:p>
            <a:pPr lvl="0"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выборе российской кредитной</a:t>
            </a:r>
          </a:p>
          <a:p>
            <a:pPr lvl="0">
              <a:spcBef>
                <a:spcPts val="300"/>
              </a:spcBef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организации, 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которой будет открыт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spcBef>
                <a:spcPts val="300"/>
              </a:spcBef>
              <a:spcAft>
                <a:spcPts val="1200"/>
              </a:spcAft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специальный счет на КР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None/>
            </a:pPr>
            <a:r>
              <a:rPr lang="ru-RU" dirty="0" smtClean="0"/>
              <a:t>1)Выборы  </a:t>
            </a:r>
            <a:r>
              <a:rPr lang="ru-RU" dirty="0" smtClean="0"/>
              <a:t>председателя, секретаря и </a:t>
            </a:r>
            <a:r>
              <a:rPr lang="ru-RU" dirty="0" smtClean="0"/>
              <a:t>счетной</a:t>
            </a:r>
          </a:p>
          <a:p>
            <a:pPr lvl="0">
              <a:buNone/>
            </a:pPr>
            <a:r>
              <a:rPr lang="ru-RU" dirty="0" smtClean="0"/>
              <a:t>комиссии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2) Изменение </a:t>
            </a:r>
            <a:r>
              <a:rPr lang="ru-RU" dirty="0" smtClean="0"/>
              <a:t>решения о выборе </a:t>
            </a:r>
            <a:r>
              <a:rPr lang="ru-RU" dirty="0" smtClean="0"/>
              <a:t>российской</a:t>
            </a:r>
          </a:p>
          <a:p>
            <a:pPr lvl="0">
              <a:buNone/>
            </a:pPr>
            <a:r>
              <a:rPr lang="ru-RU" dirty="0" smtClean="0"/>
              <a:t>кредитной </a:t>
            </a:r>
            <a:r>
              <a:rPr lang="ru-RU" dirty="0" smtClean="0"/>
              <a:t>организации, в которой будет </a:t>
            </a:r>
            <a:r>
              <a:rPr lang="ru-RU" dirty="0" smtClean="0"/>
              <a:t>открыт</a:t>
            </a:r>
          </a:p>
          <a:p>
            <a:pPr lvl="0">
              <a:buNone/>
            </a:pPr>
            <a:r>
              <a:rPr lang="ru-RU" dirty="0" smtClean="0"/>
              <a:t>специальный счет на КР.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15106"/>
          </a:xfrm>
        </p:spPr>
        <p:txBody>
          <a:bodyPr/>
          <a:lstStyle/>
          <a:p>
            <a:pPr lvl="0">
              <a:spcBef>
                <a:spcPts val="300"/>
              </a:spcBef>
              <a:buNone/>
            </a:pPr>
            <a:r>
              <a:rPr lang="ru-RU" dirty="0" smtClean="0"/>
              <a:t>3) Принятие </a:t>
            </a:r>
            <a:r>
              <a:rPr lang="ru-RU" dirty="0" smtClean="0"/>
              <a:t>решения о выборе лица, </a:t>
            </a:r>
            <a:r>
              <a:rPr lang="ru-RU" dirty="0" smtClean="0"/>
              <a:t>уполномоченного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на </a:t>
            </a:r>
            <a:r>
              <a:rPr lang="ru-RU" dirty="0" smtClean="0"/>
              <a:t>открытие специального счета, заключении </a:t>
            </a:r>
            <a:r>
              <a:rPr lang="ru-RU" dirty="0" smtClean="0"/>
              <a:t>договора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банковского </a:t>
            </a:r>
            <a:r>
              <a:rPr lang="ru-RU" dirty="0" smtClean="0"/>
              <a:t>вклада (депозита) в целях </a:t>
            </a:r>
            <a:r>
              <a:rPr lang="ru-RU" dirty="0" smtClean="0"/>
              <a:t>размещения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временно </a:t>
            </a:r>
            <a:r>
              <a:rPr lang="ru-RU" dirty="0" smtClean="0"/>
              <a:t>свободных средств </a:t>
            </a:r>
            <a:r>
              <a:rPr lang="ru-RU" dirty="0" smtClean="0"/>
              <a:t>фонда КР, формируемого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на </a:t>
            </a:r>
            <a:r>
              <a:rPr lang="ru-RU" dirty="0" smtClean="0"/>
              <a:t>специальном счете (специальный депозит</a:t>
            </a:r>
            <a:r>
              <a:rPr lang="ru-RU" dirty="0" smtClean="0"/>
              <a:t>),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совершение </a:t>
            </a:r>
            <a:r>
              <a:rPr lang="ru-RU" dirty="0" smtClean="0"/>
              <a:t>операций с денежными средствами</a:t>
            </a:r>
            <a:r>
              <a:rPr lang="ru-RU" dirty="0" smtClean="0"/>
              <a:t>,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находящимися </a:t>
            </a:r>
            <a:r>
              <a:rPr lang="ru-RU" dirty="0" smtClean="0"/>
              <a:t>на специальном счете, </a:t>
            </a:r>
            <a:r>
              <a:rPr lang="ru-RU" dirty="0" smtClean="0"/>
              <a:t>специальном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депозите </a:t>
            </a:r>
            <a:r>
              <a:rPr lang="ru-RU" dirty="0" smtClean="0"/>
              <a:t>в российской кредитной  организации, </a:t>
            </a:r>
            <a:r>
              <a:rPr lang="ru-RU" dirty="0" smtClean="0"/>
              <a:t>в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которой </a:t>
            </a:r>
            <a:r>
              <a:rPr lang="ru-RU" dirty="0" smtClean="0"/>
              <a:t>должен быть открыт специальный счет</a:t>
            </a:r>
            <a:r>
              <a:rPr lang="ru-RU" dirty="0" smtClean="0"/>
              <a:t>,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специальный </a:t>
            </a:r>
            <a:r>
              <a:rPr lang="ru-RU" dirty="0" smtClean="0"/>
              <a:t>депозит, размещении </a:t>
            </a:r>
            <a:r>
              <a:rPr lang="ru-RU" dirty="0" smtClean="0"/>
              <a:t>временно</a:t>
            </a:r>
          </a:p>
          <a:p>
            <a:pPr lvl="0">
              <a:spcBef>
                <a:spcPts val="300"/>
              </a:spcBef>
              <a:buNone/>
            </a:pPr>
            <a:r>
              <a:rPr lang="ru-RU" dirty="0" smtClean="0"/>
              <a:t>свободных </a:t>
            </a:r>
            <a:r>
              <a:rPr lang="ru-RU" dirty="0" smtClean="0"/>
              <a:t>средств капитального </a:t>
            </a:r>
            <a:r>
              <a:rPr lang="ru-RU" dirty="0" smtClean="0"/>
              <a:t>ремонта </a:t>
            </a:r>
            <a:r>
              <a:rPr lang="ru-RU" dirty="0" smtClean="0"/>
              <a:t>(</a:t>
            </a:r>
            <a:r>
              <a:rPr lang="ru-RU" sz="2400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п.п.1.1.-</a:t>
            </a:r>
            <a:r>
              <a:rPr lang="ru-RU" sz="2400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 п.2</a:t>
            </a:r>
          </a:p>
          <a:p>
            <a:pPr lvl="0">
              <a:spcBef>
                <a:spcPts val="300"/>
              </a:spcBef>
              <a:buNone/>
            </a:pPr>
            <a:r>
              <a:rPr lang="ru-RU" sz="2400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ст.44 ЖК РФ</a:t>
            </a:r>
            <a:r>
              <a:rPr lang="ru-RU" dirty="0" smtClean="0"/>
              <a:t>). </a:t>
            </a:r>
            <a:endParaRPr lang="ru-RU" dirty="0" smtClean="0"/>
          </a:p>
          <a:p>
            <a:pPr>
              <a:spcBef>
                <a:spcPts val="300"/>
              </a:spcBef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В решении собственника по вопросам повестки дня, поставленным на голосование, должны быть указаны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ч.5.1 ст.48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):</a:t>
            </a:r>
          </a:p>
          <a:p>
            <a:pPr>
              <a:buNone/>
            </a:pPr>
            <a:r>
              <a:rPr lang="ru-RU" sz="2800" dirty="0" smtClean="0"/>
              <a:t>1) адрес помещения;</a:t>
            </a:r>
          </a:p>
          <a:p>
            <a:pPr>
              <a:buNone/>
            </a:pPr>
            <a:r>
              <a:rPr lang="ru-RU" sz="2800" dirty="0" smtClean="0"/>
              <a:t>2) сведения о лице, участвующем в голосовании;</a:t>
            </a:r>
          </a:p>
          <a:p>
            <a:pPr>
              <a:buNone/>
            </a:pPr>
            <a:r>
              <a:rPr lang="ru-RU" sz="2800" dirty="0" smtClean="0"/>
              <a:t>3)сведения о документе, подтверждающем право собственности на помещение в МКД;</a:t>
            </a:r>
          </a:p>
          <a:p>
            <a:pPr>
              <a:buNone/>
            </a:pPr>
            <a:r>
              <a:rPr lang="ru-RU" sz="2800" dirty="0" smtClean="0"/>
              <a:t>4) решения по каждому вопросу повестки дня, выраженные формулировками "за", "против" или "воздержался".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8572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СОБСТВЕННИКА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Не позднее, чем  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дней </a:t>
            </a:r>
            <a:r>
              <a:rPr lang="ru-RU" sz="28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до  даты проведения ОСС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п.1 ст.146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): </a:t>
            </a:r>
          </a:p>
          <a:p>
            <a:pPr lvl="0">
              <a:buNone/>
            </a:pPr>
            <a:r>
              <a:rPr lang="ru-RU" sz="2800" dirty="0" smtClean="0"/>
              <a:t>- направляется  каждому собственнику помещения в МКД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заказным письмом </a:t>
            </a: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); </a:t>
            </a:r>
          </a:p>
          <a:p>
            <a:pPr lvl="0">
              <a:buNone/>
            </a:pPr>
            <a:r>
              <a:rPr lang="ru-RU" sz="2800" dirty="0" smtClean="0"/>
              <a:t>- вручено каждому собственнику в доме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роспись  </a:t>
            </a:r>
            <a:r>
              <a:rPr lang="ru-RU" sz="2800" dirty="0" smtClean="0"/>
              <a:t>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); </a:t>
            </a:r>
          </a:p>
          <a:p>
            <a:pPr lvl="0">
              <a:buNone/>
            </a:pPr>
            <a:r>
              <a:rPr lang="ru-RU" sz="2800" dirty="0" smtClean="0"/>
              <a:t>-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размещено в помещении МКД  -  </a:t>
            </a:r>
            <a:r>
              <a:rPr lang="ru-RU" sz="2800" dirty="0" smtClean="0"/>
              <a:t>определенное  собственниками  на  ОСС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); </a:t>
            </a:r>
          </a:p>
          <a:p>
            <a:pPr lvl="0">
              <a:buNone/>
            </a:pPr>
            <a:r>
              <a:rPr lang="ru-RU" sz="2800" dirty="0" smtClean="0"/>
              <a:t>-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размещено в ГИС ЖКХ </a:t>
            </a: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ст.47.1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Проведение ОСС посредством системы перенесено на </a:t>
            </a:r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01.01.2018г.</a:t>
            </a:r>
            <a:endParaRPr lang="ru-RU" sz="2800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СООБЩЕНИЕ О ПРОВЕДЕНИИ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 5 ст. 45 </a:t>
            </a:r>
            <a:r>
              <a:rPr lang="ru-RU" sz="28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ЖК РФ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) Сведения об инициаторах ОСС.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) Форма проведения (очное, заочное или </a:t>
            </a:r>
            <a:r>
              <a:rPr lang="ru-RU" dirty="0" err="1" smtClean="0"/>
              <a:t>очно-заочное</a:t>
            </a:r>
            <a:r>
              <a:rPr lang="ru-RU" dirty="0" smtClean="0"/>
              <a:t> голосование). 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) Дата, место, время проведения ОСС.  При </a:t>
            </a:r>
            <a:r>
              <a:rPr lang="ru-RU" dirty="0" err="1" smtClean="0"/>
              <a:t>очно-заочном</a:t>
            </a:r>
            <a:r>
              <a:rPr lang="ru-RU" dirty="0" smtClean="0"/>
              <a:t> и заочном  голосовании - дата окончания приема решений собственников и место/адрес, куда должны передаваться решения.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/>
              <a:t>) Повестка дня ОСС. 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/>
              <a:t>) Порядок  ознакомления с материалами, которые будут представлены на собрании, и место или адрес, где с ними можно ознакомиться.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71438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 сообщения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42928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/>
              <a:t>При  ОСС 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 использованием  ГИС ЖКХ  </a:t>
            </a:r>
            <a:r>
              <a:rPr lang="ru-RU" sz="2800" dirty="0" smtClean="0"/>
              <a:t>в  сообщении указываются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 4 ст. 47.1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):</a:t>
            </a:r>
          </a:p>
          <a:p>
            <a:pPr>
              <a:buNone/>
            </a:pPr>
            <a:r>
              <a:rPr lang="ru-RU" sz="2800" dirty="0" smtClean="0"/>
              <a:t>- сведения об </a:t>
            </a:r>
            <a:r>
              <a:rPr lang="ru-RU" sz="2800" u="sng" dirty="0" smtClean="0"/>
              <a:t>администраторе ОСС </a:t>
            </a:r>
            <a:r>
              <a:rPr lang="ru-RU" sz="2800" dirty="0" smtClean="0"/>
              <a:t>(</a:t>
            </a:r>
            <a:r>
              <a:rPr lang="ru-RU" sz="2800" dirty="0" err="1" smtClean="0"/>
              <a:t>юрлицо</a:t>
            </a:r>
            <a:r>
              <a:rPr lang="ru-RU" sz="2800" dirty="0" smtClean="0"/>
              <a:t>); </a:t>
            </a:r>
          </a:p>
          <a:p>
            <a:pPr>
              <a:buNone/>
            </a:pPr>
            <a:r>
              <a:rPr lang="ru-RU" sz="2800" dirty="0" smtClean="0"/>
              <a:t>- сведения об администраторе ОСС (</a:t>
            </a:r>
            <a:r>
              <a:rPr lang="ru-RU" sz="2800" dirty="0" err="1" smtClean="0"/>
              <a:t>физлицо</a:t>
            </a:r>
            <a:r>
              <a:rPr lang="ru-RU" sz="2800" dirty="0" smtClean="0"/>
              <a:t>); </a:t>
            </a:r>
          </a:p>
          <a:p>
            <a:pPr>
              <a:buNone/>
            </a:pPr>
            <a:r>
              <a:rPr lang="ru-RU" sz="2800" dirty="0" smtClean="0"/>
              <a:t>- дата и время </a:t>
            </a:r>
            <a:r>
              <a:rPr lang="ru-RU" sz="2800" u="sng" dirty="0" smtClean="0"/>
              <a:t>начала и окончания </a:t>
            </a:r>
            <a:r>
              <a:rPr lang="ru-RU" sz="2800" dirty="0" smtClean="0"/>
              <a:t>проведения голосования по вопросам повестки дня;</a:t>
            </a:r>
          </a:p>
          <a:p>
            <a:pPr>
              <a:buNone/>
            </a:pPr>
            <a:r>
              <a:rPr lang="ru-RU" sz="2800" dirty="0" smtClean="0"/>
              <a:t>- </a:t>
            </a:r>
            <a:r>
              <a:rPr lang="ru-RU" sz="2800" u="sng" dirty="0" smtClean="0"/>
              <a:t>порядок приема</a:t>
            </a:r>
            <a:r>
              <a:rPr lang="ru-RU" sz="2800" dirty="0" smtClean="0"/>
              <a:t>  администратором ОСС оформленных в письменной форме решений собственников помещений в МКД по вопросам, поставленным на голосование.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85723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 сообщения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429288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3200" b="1" i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Кворум</a:t>
            </a:r>
            <a:r>
              <a:rPr lang="ru-RU" i="1" dirty="0" smtClean="0"/>
              <a:t>– наименьшее количество членов собрания, при котором оно считается законным и может принимать решения. </a:t>
            </a:r>
            <a:endParaRPr lang="ru-RU" dirty="0" smtClean="0"/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ОСС правомочно (имеет кворум), если в нем приняли участие собственники или их представители, обладающие более чем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sz="2800" dirty="0" smtClean="0"/>
              <a:t> голосов от общего числа голосов. </a:t>
            </a:r>
          </a:p>
          <a:p>
            <a:pPr>
              <a:spcBef>
                <a:spcPts val="300"/>
              </a:spcBef>
              <a:buNone/>
            </a:pPr>
            <a:r>
              <a:rPr lang="ru-RU" sz="2800" dirty="0" smtClean="0"/>
              <a:t>Если в повестке дня есть вопросы, для решения которых нужно другое число голосов, </a:t>
            </a:r>
            <a:r>
              <a:rPr lang="ru-RU" sz="2800" u="sng" dirty="0" smtClean="0"/>
              <a:t>кворум</a:t>
            </a:r>
            <a:r>
              <a:rPr lang="ru-RU" sz="2800" dirty="0" smtClean="0"/>
              <a:t> </a:t>
            </a:r>
            <a:r>
              <a:rPr lang="ru-RU" sz="2800" u="sng" dirty="0" smtClean="0"/>
              <a:t>определяется по вопросу, для решения которого необходимо </a:t>
            </a:r>
            <a:r>
              <a:rPr lang="ru-RU" sz="2800" b="1" i="1" u="sng" dirty="0" smtClean="0"/>
              <a:t>наибольшее количество голосов собственников.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При отсутствии кворума для проведения </a:t>
            </a:r>
            <a:r>
              <a:rPr lang="ru-RU" sz="2800" u="sng" dirty="0" smtClean="0"/>
              <a:t>годового общего собрания</a:t>
            </a:r>
            <a:r>
              <a:rPr lang="ru-RU" sz="2800" dirty="0" smtClean="0"/>
              <a:t> должно быть проведено </a:t>
            </a:r>
            <a:r>
              <a:rPr lang="ru-RU" sz="2800" b="1" i="1" dirty="0" smtClean="0"/>
              <a:t>повторное ОСС.</a:t>
            </a:r>
          </a:p>
          <a:p>
            <a:pPr>
              <a:buNone/>
            </a:pPr>
            <a:r>
              <a:rPr lang="ru-RU" sz="2800" dirty="0" smtClean="0"/>
              <a:t>При отсутствии кворума на очном ОСС можно провести </a:t>
            </a:r>
            <a:r>
              <a:rPr lang="ru-RU" sz="2800" b="1" i="1" dirty="0" smtClean="0"/>
              <a:t>заочное голосование </a:t>
            </a:r>
            <a:r>
              <a:rPr lang="ru-RU" sz="2800" u="sng" dirty="0" smtClean="0"/>
              <a:t>с той же повесткой дня</a:t>
            </a:r>
            <a:r>
              <a:rPr lang="ru-RU" sz="2800" dirty="0" smtClean="0"/>
              <a:t>. </a:t>
            </a:r>
          </a:p>
          <a:p>
            <a:pPr>
              <a:buNone/>
            </a:pPr>
            <a:r>
              <a:rPr lang="ru-RU" sz="2800" dirty="0" smtClean="0"/>
              <a:t>Инициаторами ОСС  составляется  </a:t>
            </a:r>
            <a:r>
              <a:rPr lang="ru-RU" sz="2800" b="1" i="1" dirty="0" smtClean="0"/>
              <a:t>акт об отсутствии кворума</a:t>
            </a:r>
            <a:r>
              <a:rPr lang="ru-RU" sz="2800" dirty="0" smtClean="0"/>
              <a:t>, подтвержденный листами регистрации, и принимается  решение о проведении заочного голосования с соблюдением установленных сроков.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857232"/>
            <a:ext cx="8501122" cy="5643602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При заочной и </a:t>
            </a:r>
            <a:r>
              <a:rPr lang="ru-RU" sz="2500" dirty="0" err="1" smtClean="0"/>
              <a:t>очно-заочной</a:t>
            </a:r>
            <a:r>
              <a:rPr lang="ru-RU" sz="2500" dirty="0" smtClean="0"/>
              <a:t> формах собрания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наличие  кворума для принятия решений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определяется счетной комиссией </a:t>
            </a:r>
            <a:r>
              <a:rPr lang="ru-RU" sz="2500" b="1" dirty="0" smtClean="0"/>
              <a:t>по количеству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dirty="0" smtClean="0"/>
              <a:t>голосов</a:t>
            </a:r>
            <a:r>
              <a:rPr lang="ru-RU" sz="2500" dirty="0" smtClean="0"/>
              <a:t>, указанных в письменных решениях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собственников,  полученных  </a:t>
            </a:r>
            <a:r>
              <a:rPr lang="ru-RU" sz="2500" b="1" i="1" dirty="0" smtClean="0"/>
              <a:t>до окончания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/>
              <a:t>голосования</a:t>
            </a:r>
            <a:r>
              <a:rPr lang="ru-RU" sz="2500" dirty="0" smtClean="0"/>
              <a:t>,  которое  должно совпадать с датой,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/>
              <a:t>указанной  в сообщениях о проведении ОСС.</a:t>
            </a:r>
          </a:p>
          <a:p>
            <a:pPr>
              <a:spcBef>
                <a:spcPts val="300"/>
              </a:spcBef>
              <a:buNone/>
            </a:pPr>
            <a:endParaRPr lang="ru-RU" sz="2500" dirty="0" smtClean="0"/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Кворум зависит от количества голосов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собственников , которыми они обладают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пропорционально площади принадлежащего им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недвижимого имущества!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1 кв.м = 1 голосу.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500" dirty="0" smtClean="0"/>
              <a:t>Голосовать вправе все  </a:t>
            </a:r>
            <a:r>
              <a:rPr lang="ru-RU" sz="2500" b="1" i="1" dirty="0" smtClean="0"/>
              <a:t>собственники</a:t>
            </a:r>
            <a:r>
              <a:rPr lang="ru-RU" sz="2500" dirty="0" smtClean="0"/>
              <a:t> жилых и нежилых помещений в МКД :</a:t>
            </a:r>
          </a:p>
          <a:p>
            <a:pPr lvl="0">
              <a:buNone/>
            </a:pPr>
            <a:r>
              <a:rPr lang="ru-RU" sz="2500" dirty="0" smtClean="0"/>
              <a:t>- физические лица;</a:t>
            </a:r>
          </a:p>
          <a:p>
            <a:pPr lvl="0">
              <a:buNone/>
            </a:pPr>
            <a:r>
              <a:rPr lang="ru-RU" sz="2500" dirty="0" smtClean="0"/>
              <a:t>- юридические лица;</a:t>
            </a:r>
          </a:p>
          <a:p>
            <a:pPr lvl="0">
              <a:buNone/>
            </a:pPr>
            <a:r>
              <a:rPr lang="ru-RU" sz="2500" dirty="0" smtClean="0"/>
              <a:t>- государственные органы или ОМСУ, если в доме есть помещения, находящиеся  в их собственности;</a:t>
            </a:r>
          </a:p>
          <a:p>
            <a:pPr>
              <a:buNone/>
            </a:pPr>
            <a:r>
              <a:rPr lang="ru-RU" sz="2500" dirty="0" smtClean="0"/>
              <a:t>- </a:t>
            </a:r>
            <a:r>
              <a:rPr lang="ru-RU" sz="2500" u="sng" dirty="0" smtClean="0"/>
              <a:t>представители собственников</a:t>
            </a:r>
            <a:r>
              <a:rPr lang="ru-RU" sz="2500" dirty="0" smtClean="0"/>
              <a:t>, имеющие  доверенности, оформленные надлежащим образом. </a:t>
            </a:r>
          </a:p>
          <a:p>
            <a:pPr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Доверенность можно заверить по месту работы,</a:t>
            </a:r>
          </a:p>
          <a:p>
            <a:pPr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учебы, службы, в лечебных учреждениях или</a:t>
            </a:r>
          </a:p>
          <a:p>
            <a:pPr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нотариально. Управляющие организации этого</a:t>
            </a:r>
          </a:p>
          <a:p>
            <a:pPr>
              <a:buNone/>
            </a:pPr>
            <a:r>
              <a:rPr lang="ru-RU" sz="2500" b="1" i="1" dirty="0" smtClean="0">
                <a:solidFill>
                  <a:srgbClr val="C00000"/>
                </a:solidFill>
              </a:rPr>
              <a:t>права  лишены </a:t>
            </a:r>
            <a:r>
              <a:rPr lang="ru-RU" sz="2500" i="1" dirty="0" smtClean="0">
                <a:solidFill>
                  <a:srgbClr val="C00000"/>
                </a:solidFill>
              </a:rPr>
              <a:t>(</a:t>
            </a:r>
            <a:r>
              <a:rPr lang="ru-RU" sz="2500" i="1" u="sng" dirty="0" smtClean="0">
                <a:solidFill>
                  <a:srgbClr val="0000FF"/>
                </a:solidFill>
              </a:rPr>
              <a:t>ст. </a:t>
            </a:r>
            <a:r>
              <a:rPr lang="ru-RU" sz="2500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185.1</a:t>
            </a:r>
            <a:r>
              <a:rPr lang="ru-RU" sz="2500" i="1" u="sng" dirty="0" smtClean="0">
                <a:solidFill>
                  <a:srgbClr val="0000FF"/>
                </a:solidFill>
              </a:rPr>
              <a:t> ГК РФ</a:t>
            </a:r>
            <a:r>
              <a:rPr lang="ru-RU" sz="2500" i="1" dirty="0" smtClean="0">
                <a:solidFill>
                  <a:srgbClr val="C00000"/>
                </a:solidFill>
              </a:rPr>
              <a:t>)!</a:t>
            </a:r>
            <a:endParaRPr lang="ru-RU" sz="2500" i="1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  НА  ОСС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428604"/>
            <a:ext cx="8429684" cy="6215106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ОСС должно проводиться как минимум </a:t>
            </a:r>
            <a:r>
              <a:rPr lang="ru-RU" sz="2700" u="sng" dirty="0" smtClean="0"/>
              <a:t>один раз в</a:t>
            </a:r>
          </a:p>
          <a:p>
            <a:pPr>
              <a:spcBef>
                <a:spcPts val="400"/>
              </a:spcBef>
              <a:buNone/>
            </a:pPr>
            <a:r>
              <a:rPr lang="ru-RU" sz="2700" u="sng" dirty="0" smtClean="0"/>
              <a:t>год </a:t>
            </a:r>
            <a:r>
              <a:rPr lang="ru-RU" sz="2700" dirty="0" smtClean="0"/>
              <a:t>(</a:t>
            </a:r>
            <a:r>
              <a:rPr lang="ru-RU" sz="2700" u="sng" dirty="0" smtClean="0">
                <a:solidFill>
                  <a:srgbClr val="0000FF"/>
                </a:solidFill>
              </a:rPr>
              <a:t>п. 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700" u="sng" dirty="0" smtClean="0">
                <a:solidFill>
                  <a:srgbClr val="0000FF"/>
                </a:solidFill>
              </a:rPr>
              <a:t> ст. 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ru-RU" sz="2700" u="sng" dirty="0" smtClean="0">
                <a:solidFill>
                  <a:srgbClr val="0000FF"/>
                </a:solidFill>
              </a:rPr>
              <a:t> ЖК РФ</a:t>
            </a:r>
            <a:r>
              <a:rPr lang="ru-RU" sz="2700" dirty="0" smtClean="0"/>
              <a:t>). </a:t>
            </a:r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Годовое собрание</a:t>
            </a:r>
          </a:p>
          <a:p>
            <a:pPr>
              <a:spcBef>
                <a:spcPts val="400"/>
              </a:spcBef>
              <a:buNone/>
            </a:pPr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проводится во втором квартале каждого года.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Остальные ОСС, которые можно проводить в любое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 время - </a:t>
            </a:r>
            <a:r>
              <a:rPr lang="ru-RU" sz="2700" u="sng" dirty="0" smtClean="0"/>
              <a:t>внеочередные.</a:t>
            </a:r>
            <a:endParaRPr lang="ru-RU" sz="2700" b="1" u="sng" dirty="0" smtClean="0">
              <a:solidFill>
                <a:srgbClr val="303725"/>
              </a:solidFill>
            </a:endParaRP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Если Вы уже являетесь собственником в МКД и до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сих пор ничего не слышали о проведении ОСС, 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значит,  Ваши права нарушены, и домом управляет 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УК, которую Вы не выбирали, или созданное без</a:t>
            </a:r>
          </a:p>
          <a:p>
            <a:pPr>
              <a:spcBef>
                <a:spcPts val="400"/>
              </a:spcBef>
              <a:buNone/>
            </a:pPr>
            <a:r>
              <a:rPr lang="ru-RU" sz="2700" dirty="0" smtClean="0"/>
              <a:t>Вашего участия ТСЖ!</a:t>
            </a:r>
          </a:p>
          <a:p>
            <a:pPr>
              <a:spcBef>
                <a:spcPts val="400"/>
              </a:spcBef>
              <a:buNone/>
            </a:pPr>
            <a:r>
              <a:rPr lang="ru-RU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ПОМНИТЕ – ОТ КАЧЕСТВА УПРАВЛЕНИЯ МКД НАПРЯМУЮ ЗАВИСИТ СТОИМОСТЬ ВАШЕГО ЖИЛЬЯ!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000" dirty="0" smtClean="0"/>
              <a:t>Собственник считается принявшим участие в ОСС в заочной или </a:t>
            </a:r>
            <a:r>
              <a:rPr lang="ru-RU" sz="3000" dirty="0" err="1" smtClean="0"/>
              <a:t>очно-заочной</a:t>
            </a:r>
            <a:r>
              <a:rPr lang="ru-RU" sz="3000" dirty="0" smtClean="0"/>
              <a:t> формах, если его решение </a:t>
            </a:r>
            <a:r>
              <a:rPr lang="ru-RU" sz="3000" b="1" i="1" dirty="0" smtClean="0"/>
              <a:t>получено до даты окончания приема</a:t>
            </a:r>
            <a:r>
              <a:rPr lang="ru-RU" sz="3000" dirty="0" smtClean="0"/>
              <a:t>, указанной в сообщении о проведении ОСС.</a:t>
            </a:r>
          </a:p>
          <a:p>
            <a:pPr>
              <a:buNone/>
            </a:pPr>
            <a:r>
              <a:rPr lang="ru-RU" sz="3000" dirty="0" smtClean="0"/>
              <a:t>При письменном голосовании засчитываются голоса по вопросам, где оставлен только </a:t>
            </a:r>
            <a:r>
              <a:rPr lang="ru-RU" sz="3000" b="1" i="1" dirty="0" smtClean="0"/>
              <a:t>один из возможных вариантов </a:t>
            </a:r>
            <a:r>
              <a:rPr lang="ru-RU" sz="3000" dirty="0" smtClean="0"/>
              <a:t>голосования</a:t>
            </a:r>
            <a:r>
              <a:rPr lang="ru-RU" sz="3000" b="1" i="1" dirty="0" smtClean="0"/>
              <a:t>. </a:t>
            </a:r>
            <a:endParaRPr lang="ru-RU" sz="3000" dirty="0" smtClean="0"/>
          </a:p>
          <a:p>
            <a:pPr>
              <a:buNone/>
            </a:pPr>
            <a:r>
              <a:rPr lang="ru-RU" i="1" dirty="0" smtClean="0"/>
              <a:t>Несоблюдение  данного  требования в отношении одного или нескольких вопросов повестки дня  </a:t>
            </a:r>
            <a:r>
              <a:rPr lang="ru-RU" b="1" i="1" dirty="0" smtClean="0"/>
              <a:t>не влечет </a:t>
            </a:r>
            <a:r>
              <a:rPr lang="ru-RU" i="1" dirty="0" smtClean="0"/>
              <a:t>за собой признания решения</a:t>
            </a:r>
            <a:r>
              <a:rPr lang="ru-RU" b="1" i="1" dirty="0" smtClean="0"/>
              <a:t> </a:t>
            </a:r>
            <a:r>
              <a:rPr lang="ru-RU" i="1" dirty="0" smtClean="0"/>
              <a:t>собственника </a:t>
            </a:r>
            <a:r>
              <a:rPr lang="ru-RU" b="1" i="1" dirty="0" smtClean="0"/>
              <a:t>недействительным </a:t>
            </a:r>
            <a:r>
              <a:rPr lang="ru-RU" i="1" dirty="0" smtClean="0"/>
              <a:t>в целом</a:t>
            </a:r>
            <a:r>
              <a:rPr lang="ru-RU" b="1" i="1" dirty="0" smtClean="0"/>
              <a:t>!</a:t>
            </a:r>
          </a:p>
          <a:p>
            <a:pPr>
              <a:buNone/>
            </a:pPr>
            <a:r>
              <a:rPr lang="ru-RU" sz="3000" dirty="0" smtClean="0"/>
              <a:t>УО может быть инициатором  ОСС по любым</a:t>
            </a:r>
          </a:p>
          <a:p>
            <a:pPr>
              <a:buNone/>
            </a:pPr>
            <a:r>
              <a:rPr lang="ru-RU" sz="3000" dirty="0" smtClean="0"/>
              <a:t>вопросам повестки дня, но </a:t>
            </a:r>
            <a:r>
              <a:rPr lang="ru-RU" sz="3000" b="1" i="1" u="sng" dirty="0" smtClean="0">
                <a:solidFill>
                  <a:srgbClr val="C00000"/>
                </a:solidFill>
              </a:rPr>
              <a:t>права голоса она не </a:t>
            </a:r>
          </a:p>
          <a:p>
            <a:pPr>
              <a:buNone/>
            </a:pPr>
            <a:r>
              <a:rPr lang="ru-RU" sz="3000" b="1" i="1" u="sng" dirty="0" smtClean="0">
                <a:solidFill>
                  <a:srgbClr val="C00000"/>
                </a:solidFill>
              </a:rPr>
              <a:t>имеет!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  НА  ОСС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57216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60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Счетной комиссии </a:t>
            </a:r>
            <a:r>
              <a:rPr lang="ru-RU" sz="6000" b="1" dirty="0" err="1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небходимо</a:t>
            </a:r>
            <a:r>
              <a:rPr lang="ru-RU" sz="60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знать:</a:t>
            </a:r>
          </a:p>
          <a:p>
            <a:pPr>
              <a:buNone/>
            </a:pPr>
            <a:r>
              <a:rPr lang="ru-RU" sz="6000" dirty="0" smtClean="0"/>
              <a:t>- </a:t>
            </a:r>
            <a:r>
              <a:rPr lang="ru-RU" sz="6000" b="1" i="1" dirty="0" smtClean="0"/>
              <a:t>площадь жилых и нежилых помещений </a:t>
            </a:r>
            <a:r>
              <a:rPr lang="ru-RU" sz="6000" dirty="0" smtClean="0"/>
              <a:t>в доме, </a:t>
            </a:r>
          </a:p>
          <a:p>
            <a:pPr>
              <a:buNone/>
            </a:pPr>
            <a:r>
              <a:rPr lang="ru-RU" sz="6000" dirty="0" smtClean="0"/>
              <a:t>   на которые оформлено право собственности, т.е. количество голосов, которыми обладают все собственники в доме;</a:t>
            </a:r>
          </a:p>
          <a:p>
            <a:pPr>
              <a:buNone/>
            </a:pPr>
            <a:r>
              <a:rPr lang="ru-RU" sz="6000" dirty="0" smtClean="0"/>
              <a:t>- количество голосов собственников, </a:t>
            </a:r>
            <a:r>
              <a:rPr lang="ru-RU" sz="6000" b="1" i="1" dirty="0" smtClean="0"/>
              <a:t>принявших участие </a:t>
            </a:r>
            <a:r>
              <a:rPr lang="ru-RU" sz="6000" dirty="0" smtClean="0"/>
              <a:t>в собрание;</a:t>
            </a:r>
          </a:p>
          <a:p>
            <a:pPr>
              <a:buNone/>
            </a:pPr>
            <a:r>
              <a:rPr lang="ru-RU" sz="6000" dirty="0" smtClean="0"/>
              <a:t>- количество голосов собственников, </a:t>
            </a:r>
            <a:r>
              <a:rPr lang="ru-RU" sz="6000" b="1" i="1" dirty="0" smtClean="0"/>
              <a:t>проголосовавших «за», «против» или «воздержался» </a:t>
            </a:r>
            <a:r>
              <a:rPr lang="ru-RU" sz="6000" dirty="0" smtClean="0"/>
              <a:t>по каждому вопросу повестки. Считаем и составляем протокол счетной комиссии (основа для составления протокола общего собрания). </a:t>
            </a:r>
          </a:p>
          <a:p>
            <a:pPr>
              <a:buNone/>
            </a:pPr>
            <a:endParaRPr lang="ru-RU" sz="6000" dirty="0" smtClean="0"/>
          </a:p>
          <a:p>
            <a:pPr>
              <a:buNone/>
            </a:pPr>
            <a:r>
              <a:rPr lang="ru-RU" sz="63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ленитесь лишний раз пересчитать голоса. Это как бухгалтерский баланс – все должно сойтись!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ПОДСЧЕТ ГОЛОСОВ НА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5721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700" dirty="0" smtClean="0"/>
              <a:t>Окончательное решение ОСС оформляется в виде</a:t>
            </a:r>
          </a:p>
          <a:p>
            <a:pPr>
              <a:buNone/>
            </a:pPr>
            <a:r>
              <a:rPr lang="ru-RU" sz="2700" b="1" i="1" u="sng" dirty="0" smtClean="0"/>
              <a:t>протокола  ОСС с приложением к нему всех решений</a:t>
            </a:r>
          </a:p>
          <a:p>
            <a:pPr>
              <a:buNone/>
            </a:pPr>
            <a:r>
              <a:rPr lang="ru-RU" sz="2700" dirty="0" smtClean="0"/>
              <a:t>собственников .</a:t>
            </a:r>
          </a:p>
          <a:p>
            <a:pPr>
              <a:buNone/>
            </a:pPr>
            <a:r>
              <a:rPr lang="ru-RU" sz="2700" dirty="0" smtClean="0"/>
              <a:t>Он должен быть составлен письменно </a:t>
            </a:r>
            <a:r>
              <a:rPr lang="ru-RU" sz="2700" b="1" i="1" dirty="0" smtClean="0"/>
              <a:t>не позднее 10 дней</a:t>
            </a:r>
            <a:r>
              <a:rPr lang="ru-RU" sz="2700" i="1" dirty="0" smtClean="0"/>
              <a:t> </a:t>
            </a:r>
            <a:r>
              <a:rPr lang="ru-RU" sz="2700" dirty="0" smtClean="0"/>
              <a:t>со дня его проведения, так как не позднее этого срока результаты собрания должны быть доведены до собственников помещений в доме (</a:t>
            </a:r>
            <a:r>
              <a:rPr lang="ru-RU" sz="27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 45 </a:t>
            </a:r>
            <a:r>
              <a:rPr lang="ru-RU" sz="2700" dirty="0" smtClean="0"/>
              <a:t>ЖК РФ).</a:t>
            </a:r>
          </a:p>
          <a:p>
            <a:pPr>
              <a:buNone/>
            </a:pPr>
            <a:r>
              <a:rPr lang="ru-RU" sz="2700" dirty="0" smtClean="0"/>
              <a:t>Все данные в протоколе </a:t>
            </a:r>
            <a:r>
              <a:rPr lang="ru-RU" sz="2700" b="1" i="1" dirty="0" smtClean="0"/>
              <a:t>должны соответствовать </a:t>
            </a:r>
            <a:r>
              <a:rPr lang="ru-RU" sz="2700" dirty="0" smtClean="0"/>
              <a:t>тем, которые указаны </a:t>
            </a:r>
            <a:r>
              <a:rPr lang="ru-RU" sz="2700" b="1" i="1" dirty="0" smtClean="0"/>
              <a:t>в сообщении </a:t>
            </a:r>
            <a:r>
              <a:rPr lang="ru-RU" sz="2700" dirty="0" smtClean="0"/>
              <a:t>о проведении ОСС.</a:t>
            </a:r>
          </a:p>
          <a:p>
            <a:pPr>
              <a:buNone/>
            </a:pPr>
            <a:r>
              <a:rPr lang="ru-RU" sz="2700" dirty="0" smtClean="0"/>
              <a:t>Документ оформляется секретарем общего собрания, а подписывается </a:t>
            </a:r>
            <a:r>
              <a:rPr lang="ru-RU" sz="2700" b="1" i="1" dirty="0" smtClean="0"/>
              <a:t>собственноручно</a:t>
            </a:r>
            <a:r>
              <a:rPr lang="ru-RU" sz="2700" dirty="0" smtClean="0"/>
              <a:t> председателем собрания, секретарем и членами счетной комиссии с </a:t>
            </a:r>
            <a:r>
              <a:rPr lang="ru-RU" sz="2700" b="1" i="1" dirty="0" smtClean="0"/>
              <a:t>указанием даты</a:t>
            </a:r>
            <a:r>
              <a:rPr lang="ru-RU" sz="2700" dirty="0" smtClean="0"/>
              <a:t>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71414"/>
            <a:ext cx="8572560" cy="85725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 ПРОТОКОЛА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61436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 протоколе о результатах очного голосования должны быть указаны: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1) дата, время и место проведения собрания;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2) сведения о лицах, принявших участие в собрании;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3) результаты голосования по каждому вопросу повестки дня;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4) сведения о лицах, проводивших подсчет голосов;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5) сведения о лицах, голосовавших против принятия решения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собрания и потребовавших внести запись об этом в протокол.</a:t>
            </a:r>
          </a:p>
          <a:p>
            <a:pPr>
              <a:buNone/>
            </a:pPr>
            <a:endParaRPr lang="ru-RU" sz="3000" dirty="0" smtClean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 протоколе о результатах заочного голосования должны быть указаны: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1) дата, до которой принимались документы, содержащие сведения о голосовании собственников;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2) сведения о лицах, принявших участие в голосовании;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3) результаты голосования по каждому вопросу повестки дня;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4) сведения о лицах, проводивших подсчет голосов;</a:t>
            </a:r>
          </a:p>
          <a:p>
            <a:pPr>
              <a:buNone/>
            </a:pPr>
            <a:r>
              <a:rPr lang="ru-RU" sz="3000" dirty="0" smtClean="0">
                <a:cs typeface="Times New Roman" panose="02020603050405020304" pitchFamily="18" charset="0"/>
              </a:rPr>
              <a:t>5) сведения о лицах, подписавших протокол.</a:t>
            </a:r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357298"/>
            <a:ext cx="8429684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i="1" dirty="0" smtClean="0"/>
              <a:t>Обязательными реквизитами протокола общего собрания являются </a:t>
            </a:r>
            <a:r>
              <a:rPr lang="ru-RU" sz="2800" b="1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</a:rPr>
              <a:t>п.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u="sng" dirty="0" smtClean="0">
                <a:solidFill>
                  <a:srgbClr val="0000FF"/>
                </a:solidFill>
              </a:rPr>
              <a:t> Приказа</a:t>
            </a:r>
            <a:r>
              <a:rPr lang="ru-RU" sz="2800" dirty="0" smtClean="0"/>
              <a:t>):</a:t>
            </a:r>
            <a:endParaRPr lang="ru-RU" sz="2800" b="1" dirty="0" smtClean="0"/>
          </a:p>
          <a:p>
            <a:pPr>
              <a:buNone/>
            </a:pPr>
            <a:r>
              <a:rPr lang="ru-RU" dirty="0" smtClean="0"/>
              <a:t>а) наименование документа;</a:t>
            </a:r>
          </a:p>
          <a:p>
            <a:pPr>
              <a:buNone/>
            </a:pPr>
            <a:r>
              <a:rPr lang="ru-RU" dirty="0" smtClean="0"/>
              <a:t>б) дата и регистрационный номер протокола;</a:t>
            </a:r>
          </a:p>
          <a:p>
            <a:pPr>
              <a:buNone/>
            </a:pPr>
            <a:r>
              <a:rPr lang="ru-RU" dirty="0" smtClean="0"/>
              <a:t>в) дата и место проведения ОСС;</a:t>
            </a:r>
          </a:p>
          <a:p>
            <a:pPr>
              <a:buNone/>
            </a:pPr>
            <a:r>
              <a:rPr lang="ru-RU" dirty="0" smtClean="0"/>
              <a:t>г) заголовок к содержательной части протокола;</a:t>
            </a:r>
          </a:p>
          <a:p>
            <a:pPr>
              <a:buNone/>
            </a:pPr>
            <a:r>
              <a:rPr lang="ru-RU" dirty="0" err="1" smtClean="0"/>
              <a:t>д</a:t>
            </a:r>
            <a:r>
              <a:rPr lang="ru-RU" dirty="0" smtClean="0"/>
              <a:t>) содержательная часть протокола;</a:t>
            </a:r>
          </a:p>
          <a:p>
            <a:pPr>
              <a:buNone/>
            </a:pPr>
            <a:r>
              <a:rPr lang="ru-RU" dirty="0" smtClean="0"/>
              <a:t>е) место (адрес) хранения протоколов ОСС и решений собственников по вопросам, поставленным на голосование;</a:t>
            </a:r>
          </a:p>
          <a:p>
            <a:pPr>
              <a:buNone/>
            </a:pPr>
            <a:r>
              <a:rPr lang="ru-RU" dirty="0" smtClean="0"/>
              <a:t>ж) приложения к протоколу</a:t>
            </a:r>
          </a:p>
          <a:p>
            <a:pPr>
              <a:buNone/>
            </a:pPr>
            <a:r>
              <a:rPr lang="ru-RU" dirty="0" err="1" smtClean="0"/>
              <a:t>з</a:t>
            </a:r>
            <a:r>
              <a:rPr lang="ru-RU" dirty="0" smtClean="0"/>
              <a:t>) подписи.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России </a:t>
            </a:r>
            <a:b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25.12.2015г. № 937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4292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ВВОДНАЯ ЧАСТЬ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1) </a:t>
            </a:r>
            <a:r>
              <a:rPr lang="ru-RU" sz="2800" b="1" i="1" u="sng" dirty="0" smtClean="0">
                <a:ea typeface="PT Sans" panose="020B0503020203020204" pitchFamily="34" charset="-52"/>
              </a:rPr>
              <a:t>Инициатор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Для юридических лиц: полное наименование, ОГРН (как в учредительных документах)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Для физических лиц: полностью ФИО (как в паспорте), номер помещения, собственником которого является, реквизиты документа, подтверждающего право собственности на данное помещение</a:t>
            </a:r>
          </a:p>
          <a:p>
            <a:pPr>
              <a:buNone/>
            </a:pPr>
            <a:r>
              <a:rPr lang="ru-RU" sz="2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ВАЖНО!</a:t>
            </a:r>
            <a:r>
              <a:rPr lang="ru-RU" b="1" dirty="0" smtClean="0">
                <a:solidFill>
                  <a:srgbClr val="C00000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Паспортные или иные персональные данные физического лица не требуются!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2) </a:t>
            </a:r>
            <a:r>
              <a:rPr lang="ru-RU" sz="2800" b="1" i="1" u="sng" dirty="0" smtClean="0">
                <a:ea typeface="PT Sans" panose="020B0503020203020204" pitchFamily="34" charset="-52"/>
              </a:rPr>
              <a:t>Председатель, секретарь, счётная комиссия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Не указывается в случае если вопрос об избрании лиц включён в повестку дня ОСС.</a:t>
            </a:r>
          </a:p>
          <a:p>
            <a:endParaRPr lang="ru-RU" b="1" u="sng" dirty="0" smtClean="0">
              <a:solidFill>
                <a:srgbClr val="3C452F"/>
              </a:solidFill>
              <a:ea typeface="PT Sans" panose="020B0503020203020204" pitchFamily="34" charset="-52"/>
            </a:endParaRPr>
          </a:p>
          <a:p>
            <a:endParaRPr lang="ru-RU" b="1" u="sng" dirty="0" smtClean="0">
              <a:solidFill>
                <a:srgbClr val="3C452F"/>
              </a:solidFill>
              <a:ea typeface="PT Sans" panose="020B0503020203020204" pitchFamily="34" charset="-52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071570"/>
          </a:xfrm>
        </p:spPr>
        <p:txBody>
          <a:bodyPr>
            <a:noAutofit/>
          </a:bodyPr>
          <a:lstStyle/>
          <a:p>
            <a:pPr lvl="0" algn="ctr"/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России</a:t>
            </a:r>
            <a:b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5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5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57256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3) </a:t>
            </a:r>
            <a:r>
              <a:rPr lang="ru-RU" sz="2800" b="1" i="1" u="sng" dirty="0" smtClean="0">
                <a:ea typeface="PT Sans" panose="020B0503020203020204" pitchFamily="34" charset="-52"/>
              </a:rPr>
              <a:t>Присутствующие</a:t>
            </a:r>
            <a:r>
              <a:rPr lang="ru-RU" sz="3200" b="1" i="1" u="sng" dirty="0" smtClean="0">
                <a:ea typeface="PT Sans" panose="020B0503020203020204" pitchFamily="34" charset="-52"/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Физические лица: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полностью ФИО собственника/представителя (наименование и реквизиты документа, подтверждающие полномочия представителя),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номер помещения в МКД, 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реквизиты документа, подтверждающего право собственности на данное помещение,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количество голосов, подпись (</a:t>
            </a:r>
            <a:r>
              <a:rPr lang="ru-RU" u="sng" dirty="0" err="1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. «а» п. 12 Приказа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428604"/>
            <a:ext cx="8501122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 </a:t>
            </a:r>
            <a:r>
              <a:rPr lang="ru-RU" sz="2800" b="1" i="1" u="sng" dirty="0" smtClean="0">
                <a:ea typeface="PT Sans" panose="020B0503020203020204" pitchFamily="34" charset="-52"/>
              </a:rPr>
              <a:t>Присутствующие </a:t>
            </a:r>
          </a:p>
          <a:p>
            <a:pPr>
              <a:buNone/>
            </a:pPr>
            <a:r>
              <a:rPr lang="ru-RU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Юридические лица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полное наименование, ОГРН, 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наименование и реквизиты документа, подтверждающего право собственности на помещение в МКД,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количество голосов,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полностью ФИО представителя ЮЛ, </a:t>
            </a:r>
          </a:p>
          <a:p>
            <a:pPr>
              <a:buNone/>
            </a:pP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наименование и реквизиты документа, удостоверяющего полномочия представителя ЮЛ, подпись данного лица (</a:t>
            </a:r>
            <a:r>
              <a:rPr lang="ru-RU" dirty="0" err="1" smtClean="0"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. «б» п. 12 Приказа).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Если лиц, присутствующих на ОСС </a:t>
            </a:r>
            <a:r>
              <a:rPr lang="ru-RU" sz="2800" u="sng" dirty="0" smtClean="0">
                <a:ea typeface="PT Sans" panose="020B0503020203020204" pitchFamily="34" charset="-52"/>
                <a:cs typeface="Open Sans" panose="020B0606030504020204" pitchFamily="34" charset="0"/>
              </a:rPr>
              <a:t>более 15 человек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, оформляется список, который является обязательным приложением к протоколу ОСС (</a:t>
            </a:r>
            <a:r>
              <a:rPr lang="ru-RU" sz="28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п. 13 Приказа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pPr>
              <a:buNone/>
            </a:pP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В этом случае в протоколе ОСС после указания на общее количество присутствующих делается отметка «</a:t>
            </a:r>
            <a:r>
              <a:rPr lang="ru-RU" sz="2800" b="1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Список прилагается, приложение </a:t>
            </a:r>
            <a:r>
              <a:rPr lang="ru-RU" sz="2800" b="1" i="1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№</a:t>
            </a:r>
            <a:r>
              <a:rPr lang="ru-RU" sz="2800" b="1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____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».</a:t>
            </a:r>
          </a:p>
          <a:p>
            <a:endParaRPr lang="ru-RU" sz="2800" b="1" u="sng" dirty="0" smtClean="0">
              <a:ea typeface="PT Sans" panose="020B0503020203020204" pitchFamily="34" charset="-52"/>
            </a:endParaRP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4) </a:t>
            </a:r>
            <a:r>
              <a:rPr lang="ru-RU" sz="2800" b="1" i="1" u="sng" dirty="0" smtClean="0">
                <a:ea typeface="PT Sans" panose="020B0503020203020204" pitchFamily="34" charset="-52"/>
              </a:rPr>
              <a:t>Приглашённые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Физические лица</a:t>
            </a:r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: 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полностью ФИО, 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наименование и реквизиты документа, удостоверяющего полномочия представителя собственника помещений в МКД, цель участия ОСС 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и его подпись (</a:t>
            </a:r>
            <a:r>
              <a:rPr lang="ru-RU" sz="2500" u="sng" dirty="0" err="1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5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. </a:t>
            </a:r>
            <a:r>
              <a:rPr lang="ru-RU" sz="2500" u="sng" dirty="0" smtClean="0">
                <a:solidFill>
                  <a:srgbClr val="0000FF"/>
                </a:solidFill>
                <a:ea typeface="PT Sans" panose="020B0503020203020204" pitchFamily="34" charset="-52"/>
                <a:cs typeface="Times New Roman" pitchFamily="18" charset="0"/>
              </a:rPr>
              <a:t>«а»</a:t>
            </a:r>
            <a:r>
              <a:rPr lang="ru-RU" sz="25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 п. </a:t>
            </a:r>
            <a:r>
              <a:rPr lang="ru-RU" sz="2500" u="sng" dirty="0" smtClean="0">
                <a:solidFill>
                  <a:srgbClr val="0000FF"/>
                </a:solidFill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14 </a:t>
            </a:r>
            <a:r>
              <a:rPr lang="ru-RU" sz="25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Приказа</a:t>
            </a: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Юридические лица</a:t>
            </a:r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: 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полное наименование, ОГРН, 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полностью ФИО представителя ЮЛ,</a:t>
            </a:r>
          </a:p>
          <a:p>
            <a:pPr>
              <a:spcBef>
                <a:spcPts val="300"/>
              </a:spcBef>
              <a:buNone/>
            </a:pP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наименование и реквизиты документа, удостоверяющего полномочия представителя ЮЛ, цель участия в ОСС и его подпись (</a:t>
            </a:r>
            <a:r>
              <a:rPr lang="ru-RU" sz="2500" u="sng" dirty="0" err="1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5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. «б» п. 14 Приказа</a:t>
            </a:r>
            <a:r>
              <a:rPr lang="ru-RU" sz="2500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71546"/>
            <a:ext cx="8501122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 Минстроя РФ от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августа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2015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г. 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27535-ОЛ/04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r>
              <a:rPr lang="ru-RU" sz="2800" dirty="0" smtClean="0"/>
              <a:t>- собственник, по инициативе которого проводится ОСС;</a:t>
            </a:r>
          </a:p>
          <a:p>
            <a:pPr>
              <a:buNone/>
            </a:pPr>
            <a:r>
              <a:rPr lang="ru-RU" sz="2800" dirty="0" smtClean="0"/>
              <a:t>- УО, если она является инициатором ОСС;</a:t>
            </a:r>
          </a:p>
          <a:p>
            <a:pPr>
              <a:buNone/>
            </a:pPr>
            <a:r>
              <a:rPr lang="ru-RU" sz="2800" dirty="0" smtClean="0"/>
              <a:t>- собственники, обладающие </a:t>
            </a:r>
            <a:r>
              <a:rPr lang="ru-RU" sz="2800" u="sng" dirty="0" smtClean="0"/>
              <a:t>не менее </a:t>
            </a:r>
            <a:r>
              <a:rPr lang="ru-RU" sz="2800" u="sng" dirty="0" smtClean="0">
                <a:cs typeface="Times New Roman" pitchFamily="18" charset="0"/>
              </a:rPr>
              <a:t>10%</a:t>
            </a:r>
            <a:r>
              <a:rPr lang="ru-RU" sz="2800" u="sng" dirty="0" smtClean="0"/>
              <a:t> голосов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которые выступают инициаторами проведения</a:t>
            </a:r>
          </a:p>
          <a:p>
            <a:pPr>
              <a:buNone/>
            </a:pPr>
            <a:r>
              <a:rPr lang="ru-RU" sz="2800" dirty="0" smtClean="0"/>
              <a:t>общего собрания УО до принятия  решения  ОСС</a:t>
            </a:r>
          </a:p>
          <a:p>
            <a:pPr>
              <a:buNone/>
            </a:pPr>
            <a:r>
              <a:rPr lang="ru-RU" sz="2800" dirty="0" smtClean="0"/>
              <a:t>об источнике и   порядке финансирования таких</a:t>
            </a:r>
          </a:p>
          <a:p>
            <a:pPr>
              <a:buNone/>
            </a:pPr>
            <a:r>
              <a:rPr lang="ru-RU" sz="2800" dirty="0" smtClean="0"/>
              <a:t>расходов (</a:t>
            </a:r>
            <a:r>
              <a:rPr lang="ru-RU" sz="2800" u="sng" dirty="0" smtClean="0">
                <a:solidFill>
                  <a:srgbClr val="0000FF"/>
                </a:solidFill>
                <a:cs typeface="Times New Roman" pitchFamily="18" charset="0"/>
              </a:rPr>
              <a:t>п.3.5 ч.2 ст.44 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 финансирует  ОСС?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5) Общее количество голосов собственников в МКД.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6) Количество голосов собственников , присутствовавших/голосовавших  на ОСС.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7) Общая площадь жилых и нежилых помещений в МКД.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8) Повестка дня.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9) Наличие/отсутствие кворума ОСС.</a:t>
            </a:r>
            <a:endParaRPr lang="ru-RU" sz="2800" dirty="0" smtClean="0">
              <a:solidFill>
                <a:srgbClr val="3C452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   </a:t>
            </a:r>
            <a:r>
              <a:rPr lang="ru-RU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ОСНОВНАЯ ЧАСТЬ</a:t>
            </a:r>
          </a:p>
          <a:p>
            <a:pPr>
              <a:buNone/>
            </a:pP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Если вопросов несколько, они нумеруются и располагаются в порядке обсуждения (п. </a:t>
            </a:r>
            <a:r>
              <a:rPr lang="ru-RU" sz="3100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15</a:t>
            </a: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 Приказа).</a:t>
            </a:r>
          </a:p>
          <a:p>
            <a:pPr>
              <a:buNone/>
            </a:pP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Не допускается двоякое толкование вопросов повестки дня (</a:t>
            </a:r>
            <a:r>
              <a:rPr lang="ru-RU" sz="31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п. </a:t>
            </a:r>
            <a:r>
              <a:rPr lang="ru-RU" sz="3100" u="sng" dirty="0" smtClean="0">
                <a:solidFill>
                  <a:srgbClr val="0000FF"/>
                </a:solidFill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16</a:t>
            </a:r>
            <a:r>
              <a:rPr lang="ru-RU" sz="3100" u="sng" dirty="0" smtClean="0">
                <a:solidFill>
                  <a:srgbClr val="0000FF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 Приказа</a:t>
            </a: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pPr>
              <a:buNone/>
            </a:pP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Если формулировка вопроса предусмотрена законодательством  РФ, в протоколе указывается соответствующая формулировка.</a:t>
            </a:r>
          </a:p>
          <a:p>
            <a:pPr>
              <a:buNone/>
            </a:pPr>
            <a:r>
              <a:rPr lang="ru-RU" sz="3100" dirty="0" smtClean="0"/>
              <a:t>Текст каждого раздела протокола общего собрания состоит </a:t>
            </a:r>
            <a:r>
              <a:rPr lang="ru-RU" sz="3100" b="1" i="1" dirty="0" smtClean="0"/>
              <a:t>из трех частей:</a:t>
            </a:r>
          </a:p>
          <a:p>
            <a:pPr>
              <a:buNone/>
            </a:pPr>
            <a:r>
              <a:rPr lang="ru-RU" sz="3100" dirty="0" smtClean="0"/>
              <a:t>а) </a:t>
            </a:r>
            <a:r>
              <a:rPr lang="ru-RU" sz="3100" b="1" dirty="0" smtClean="0"/>
              <a:t>"СЛУШАЛИ", </a:t>
            </a:r>
            <a:r>
              <a:rPr lang="ru-RU" sz="3100" dirty="0" smtClean="0"/>
              <a:t>в которой указывается ФИО выступающего, номер и формулировка вопроса в соответствии с повесткой дня, краткое содержание выступления или ссылка на прилагаемый к протоколу документ, содержащий текст выступления. Номер и формулировка вопроса в соответствии с повесткой дня проставляется перед словом "СЛУШАЛИ";</a:t>
            </a:r>
          </a:p>
          <a:p>
            <a:pPr marL="0" indent="0">
              <a:buNone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PT Sans" panose="020B0503020203020204" pitchFamily="34" charset="-52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РФ </a:t>
            </a:r>
            <a:b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2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б) </a:t>
            </a:r>
            <a:r>
              <a:rPr lang="ru-RU" sz="2400" b="1" dirty="0" smtClean="0"/>
              <a:t>"ПРЕДЛОЖЕНО"</a:t>
            </a:r>
            <a:r>
              <a:rPr lang="ru-RU" sz="2400" dirty="0" smtClean="0"/>
              <a:t>, в которой указывается краткое содержание предложения по рассматриваемому вопросу, по которому будет проводиться принятие решения и голосование. При этом предложение формулируется предельно точно, ясно, должно отражать суть обсуждаемого вопроса и не допускать двоякого толкования;</a:t>
            </a:r>
          </a:p>
          <a:p>
            <a:pPr>
              <a:buNone/>
            </a:pPr>
            <a:r>
              <a:rPr lang="ru-RU" sz="2400" dirty="0" smtClean="0"/>
              <a:t>в) </a:t>
            </a:r>
            <a:r>
              <a:rPr lang="ru-RU" sz="2400" b="1" dirty="0" smtClean="0"/>
              <a:t>"РЕШИЛИ </a:t>
            </a:r>
            <a:r>
              <a:rPr lang="ru-RU" sz="2400" dirty="0" smtClean="0"/>
              <a:t>(ПОСТАНОВИЛИ)", в которой указываются решения, принятые по каждому вопросу повестки дня, выраженные формулировками </a:t>
            </a:r>
            <a:r>
              <a:rPr lang="ru-RU" sz="2400" u="sng" dirty="0" smtClean="0"/>
              <a:t>"за", "против" или "воздержался"</a:t>
            </a:r>
            <a:r>
              <a:rPr lang="ru-RU" sz="2400" dirty="0" smtClean="0"/>
              <a:t> с указанием номера и формулировки вопроса в соответствии с повесткой дня, количества голосов, отданных за различные варианты голосования. Решение может содержать один или несколько пунктов, каждый из которых нумеруется.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ОБЯЗАТЕЛЬНЫЕ ПРИЛОЖЕНИЯ К ПРОТОКОЛУ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а) </a:t>
            </a:r>
            <a:r>
              <a:rPr lang="ru-RU" b="1" i="1" u="sng" dirty="0" smtClean="0"/>
              <a:t>реестр собственников</a:t>
            </a:r>
            <a:r>
              <a:rPr lang="ru-RU" dirty="0" smtClean="0"/>
              <a:t>, содержащий сведения обо всех собственниках помещений в МКД с указанием ФИО собственников - физических лиц, полного наименования и ОГРН юридических лиц, номеров принадлежащих им помещений, и реквизитов документов, подтверждающих права собственности на помещения, количества голосов, которым владеет каждый собственник;</a:t>
            </a:r>
          </a:p>
          <a:p>
            <a:pPr>
              <a:buNone/>
            </a:pPr>
            <a:r>
              <a:rPr lang="ru-RU" dirty="0" smtClean="0"/>
              <a:t>б) </a:t>
            </a:r>
            <a:r>
              <a:rPr lang="ru-RU" b="1" i="1" u="sng" dirty="0" smtClean="0"/>
              <a:t>сообщение о проведении ОСС</a:t>
            </a:r>
            <a:r>
              <a:rPr lang="ru-RU" dirty="0" smtClean="0"/>
              <a:t>, оформленное в соответствии с 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п.5 ст.45, п.4 ст.47.1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ЖК РФ,  на основании которого проводится общее собрание;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РФ </a:t>
            </a:r>
            <a:b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2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в) </a:t>
            </a:r>
            <a:r>
              <a:rPr lang="ru-RU" b="1" i="1" u="sng" dirty="0" smtClean="0"/>
              <a:t>реестр вручения собственникам сообщений </a:t>
            </a:r>
            <a:r>
              <a:rPr lang="ru-RU" dirty="0" smtClean="0"/>
              <a:t>о проведении ОСС, содержащий сведения о собственниках/представителях собственников, которым направлены сообщения, и способе направления сообщений, дате их получения собственниками/представителями собственников, за исключением случая, при котором предусмотрено, что сообщение о проведении ОСС размещается в помещении МКД, определенном решением  ОСС ;</a:t>
            </a:r>
          </a:p>
          <a:p>
            <a:pPr>
              <a:buNone/>
            </a:pPr>
            <a:r>
              <a:rPr lang="ru-RU" dirty="0" smtClean="0"/>
              <a:t>г) </a:t>
            </a:r>
            <a:r>
              <a:rPr lang="ru-RU" b="1" i="1" u="sng" dirty="0" smtClean="0"/>
              <a:t>список собственников, присутствовавших на очном ОСС</a:t>
            </a:r>
            <a:r>
              <a:rPr lang="ru-RU" dirty="0" smtClean="0"/>
              <a:t>, содержащий сведения о собственниках помещений в многоквартирном доме/представителях собственников;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429684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ru-RU" sz="2700" b="1" i="1" u="sng" dirty="0" smtClean="0"/>
              <a:t>доверенности</a:t>
            </a:r>
            <a:r>
              <a:rPr lang="ru-RU" sz="2700" dirty="0" smtClean="0"/>
              <a:t> (или их копии), удостоверяющие полномочия представителей собственников, присутствовавших на ОСС;</a:t>
            </a:r>
          </a:p>
          <a:p>
            <a:pPr>
              <a:buNone/>
            </a:pPr>
            <a:r>
              <a:rPr lang="ru-RU" sz="2700" dirty="0" smtClean="0"/>
              <a:t>е) </a:t>
            </a:r>
            <a:r>
              <a:rPr lang="ru-RU" sz="2700" b="1" i="1" u="sng" dirty="0" smtClean="0"/>
              <a:t>документы по которым принимались решения</a:t>
            </a:r>
            <a:r>
              <a:rPr lang="ru-RU" sz="2700" b="1" i="1" dirty="0" smtClean="0"/>
              <a:t>  </a:t>
            </a:r>
            <a:r>
              <a:rPr lang="ru-RU" sz="2700" dirty="0" smtClean="0"/>
              <a:t>на ОСС;</a:t>
            </a:r>
          </a:p>
          <a:p>
            <a:pPr>
              <a:buNone/>
            </a:pPr>
            <a:r>
              <a:rPr lang="ru-RU" sz="2700" dirty="0" smtClean="0"/>
              <a:t>ж) </a:t>
            </a:r>
            <a:r>
              <a:rPr lang="ru-RU" sz="2700" b="1" i="1" u="sng" dirty="0" smtClean="0"/>
              <a:t>решения собственников</a:t>
            </a:r>
            <a:r>
              <a:rPr lang="ru-RU" sz="2700" b="1" i="1" dirty="0" smtClean="0"/>
              <a:t> </a:t>
            </a:r>
            <a:r>
              <a:rPr lang="ru-RU" sz="2700" dirty="0" smtClean="0"/>
              <a:t>в случае проведения общего собрания в форме </a:t>
            </a:r>
            <a:r>
              <a:rPr lang="ru-RU" sz="2700" dirty="0" err="1" smtClean="0"/>
              <a:t>очно-заочного</a:t>
            </a:r>
            <a:r>
              <a:rPr lang="ru-RU" sz="2700" dirty="0" smtClean="0"/>
              <a:t> или заочного голосования;</a:t>
            </a:r>
          </a:p>
          <a:p>
            <a:pPr>
              <a:buNone/>
            </a:pPr>
            <a:r>
              <a:rPr lang="ru-RU" sz="2700" dirty="0" err="1" smtClean="0"/>
              <a:t>з</a:t>
            </a:r>
            <a:r>
              <a:rPr lang="ru-RU" sz="2700" dirty="0" smtClean="0"/>
              <a:t>) </a:t>
            </a:r>
            <a:r>
              <a:rPr lang="ru-RU" sz="2700" b="1" i="1" u="sng" dirty="0" smtClean="0"/>
              <a:t>иные документы или материалы</a:t>
            </a:r>
            <a:r>
              <a:rPr lang="ru-RU" sz="2700" dirty="0" smtClean="0"/>
              <a:t>, которые определены решением ОСС в качестве обязательного приложения к протоколу.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700" b="1" i="1" u="sng" dirty="0" smtClean="0"/>
              <a:t>Все приложения к протоколу подлежат нумерации</a:t>
            </a:r>
            <a:r>
              <a:rPr lang="ru-RU" sz="2700" dirty="0" smtClean="0"/>
              <a:t>. Номер приложения, а также указание на то, что документ является приложением к протоколу общего собрания, указывается на первом листе документа.</a:t>
            </a:r>
          </a:p>
          <a:p>
            <a:pPr>
              <a:buNone/>
            </a:pPr>
            <a:r>
              <a:rPr lang="ru-RU" sz="2700" dirty="0" smtClean="0"/>
              <a:t>В протоколе о результатах очного голосования должны быть указаны </a:t>
            </a:r>
            <a:r>
              <a:rPr lang="ru-RU" sz="2700" b="1" i="1" u="sng" dirty="0" smtClean="0"/>
              <a:t>сведения о лицах, голосовавших против принятия решения собрания</a:t>
            </a:r>
            <a:r>
              <a:rPr lang="ru-RU" sz="2700" b="1" i="1" dirty="0" smtClean="0"/>
              <a:t> </a:t>
            </a:r>
            <a:r>
              <a:rPr lang="ru-RU" sz="2700" dirty="0" smtClean="0"/>
              <a:t>и потребовавших внести запись об этом в протокол.</a:t>
            </a:r>
          </a:p>
          <a:p>
            <a:pPr>
              <a:buNone/>
            </a:pPr>
            <a:r>
              <a:rPr lang="ru-RU" sz="2700" dirty="0" smtClean="0"/>
              <a:t>В случае отсутствия подобного волеизъявления, указываются лишь результаты голосования по каждому вопросу повестки дня (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п.3 ч.4, 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п.5 ч.4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ст.181.2 </a:t>
            </a:r>
            <a:r>
              <a:rPr lang="ru-RU" sz="2700" u="sng" dirty="0" smtClean="0">
                <a:solidFill>
                  <a:srgbClr val="0000FF"/>
                </a:solidFill>
              </a:rPr>
              <a:t>ГК РФ</a:t>
            </a:r>
            <a:r>
              <a:rPr lang="ru-RU" sz="2700" dirty="0" smtClean="0"/>
              <a:t>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Принятые решения и итоги голосования доводятся до сведения собственников инициатором  ОСС путем размещения уведомления  в помещении МКД, определенном решением  ОСС и доступном для всех собственников доме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 3 ст.46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buNone/>
            </a:pPr>
            <a:r>
              <a:rPr lang="ru-RU" sz="2800" dirty="0" smtClean="0"/>
              <a:t>Сделать это необходимо </a:t>
            </a:r>
            <a:r>
              <a:rPr lang="ru-RU" sz="2800" b="1" i="1" u="sng" dirty="0" smtClean="0"/>
              <a:t>не позднее чем через десять дней</a:t>
            </a:r>
            <a:r>
              <a:rPr lang="ru-RU" sz="2800" dirty="0" smtClean="0"/>
              <a:t> со дня принятия этих решений, т.е. отсчет идет от даты протокола ОСС.</a:t>
            </a:r>
          </a:p>
          <a:p>
            <a:pPr>
              <a:buNone/>
            </a:pPr>
            <a:r>
              <a:rPr lang="ru-RU" sz="2800" dirty="0" smtClean="0"/>
              <a:t>В  подтверждение  того, что уведомления об итогах ОСС были  размещены,  можно составить </a:t>
            </a:r>
            <a:r>
              <a:rPr lang="ru-RU" sz="2800" b="1" i="1" dirty="0" smtClean="0"/>
              <a:t>акт о размещении и провести фотосъемку</a:t>
            </a:r>
            <a:r>
              <a:rPr lang="ru-RU" sz="2800" dirty="0" smtClean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ОПУБЛИКОВАНИЕ ПРОТОКОЛА 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700" dirty="0" smtClean="0"/>
              <a:t>Инициатор ОСС, должен представить копии решений и протокола  ОСС в УК, правление ТСЖ, ЖК, ЖСК </a:t>
            </a:r>
            <a:r>
              <a:rPr lang="ru-RU" sz="2700" u="sng" dirty="0" smtClean="0"/>
              <a:t>не позднее чем через </a:t>
            </a:r>
            <a:r>
              <a:rPr lang="ru-RU" sz="2700" u="sng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700" u="sng" dirty="0" smtClean="0"/>
              <a:t> дней</a:t>
            </a:r>
            <a:r>
              <a:rPr lang="ru-RU" sz="2700" dirty="0" smtClean="0"/>
              <a:t> после проведения собрания  (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 ст.46</a:t>
            </a:r>
            <a:r>
              <a:rPr lang="ru-RU" sz="2700" u="sng" dirty="0" smtClean="0">
                <a:solidFill>
                  <a:srgbClr val="0000FF"/>
                </a:solidFill>
              </a:rPr>
              <a:t> 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u="sng" dirty="0" smtClean="0">
                <a:solidFill>
                  <a:srgbClr val="0000FF"/>
                </a:solidFill>
              </a:rPr>
              <a:t>ЖК РФ</a:t>
            </a:r>
            <a:r>
              <a:rPr lang="ru-RU" sz="2700" dirty="0" smtClean="0"/>
              <a:t>).</a:t>
            </a:r>
          </a:p>
          <a:p>
            <a:pPr>
              <a:buNone/>
            </a:pPr>
            <a:r>
              <a:rPr lang="ru-RU" sz="2700" dirty="0" smtClean="0"/>
              <a:t>УК, правление ТСЖ, ЖК, ЖСК </a:t>
            </a:r>
            <a:r>
              <a:rPr lang="ru-RU" sz="2700" u="sng" dirty="0" smtClean="0"/>
              <a:t>в течение  </a:t>
            </a:r>
            <a:r>
              <a:rPr lang="ru-RU" sz="2700" u="sng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700" u="sng" dirty="0" smtClean="0"/>
              <a:t>дней </a:t>
            </a:r>
            <a:r>
              <a:rPr lang="ru-RU" sz="2700" dirty="0" smtClean="0"/>
              <a:t>с момента получения указанных копий обязаны направить их в ГЖИ </a:t>
            </a:r>
            <a:r>
              <a:rPr lang="ru-RU" sz="2700" u="sng" dirty="0" smtClean="0"/>
              <a:t>для хранения в течение трех лет</a:t>
            </a:r>
            <a:r>
              <a:rPr lang="ru-RU" sz="2700" dirty="0" smtClean="0"/>
              <a:t> (</a:t>
            </a:r>
            <a:r>
              <a:rPr lang="ru-RU" sz="27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ч.1.1 ст.46</a:t>
            </a:r>
            <a:r>
              <a:rPr lang="ru-RU" sz="2700" u="sng" dirty="0" smtClean="0">
                <a:solidFill>
                  <a:srgbClr val="0000FF"/>
                </a:solidFill>
              </a:rPr>
              <a:t> ЖК РФ</a:t>
            </a:r>
            <a:r>
              <a:rPr lang="ru-RU" sz="2700" dirty="0" smtClean="0"/>
              <a:t>).</a:t>
            </a:r>
          </a:p>
          <a:p>
            <a:pPr>
              <a:buNone/>
            </a:pPr>
            <a:r>
              <a:rPr lang="ru-RU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>
              <a:buNone/>
            </a:pPr>
            <a:r>
              <a:rPr lang="ru-RU" sz="2400" i="1" dirty="0" smtClean="0"/>
              <a:t>ГЖИ в случае поступления в его адрес </a:t>
            </a:r>
            <a:r>
              <a:rPr lang="ru-RU" sz="2400" b="1" i="1" u="sng" dirty="0" smtClean="0"/>
              <a:t>в течение трех месяцев подряд двух и более </a:t>
            </a:r>
            <a:r>
              <a:rPr lang="ru-RU" sz="2400" b="1" i="1" dirty="0" smtClean="0"/>
              <a:t>протоколов ОСС, </a:t>
            </a:r>
            <a:r>
              <a:rPr lang="ru-RU" sz="2400" i="1" dirty="0" smtClean="0"/>
              <a:t>содержащих решения </a:t>
            </a:r>
            <a:r>
              <a:rPr lang="ru-RU" sz="2400" b="1" i="1" dirty="0" smtClean="0"/>
              <a:t>по аналогичным вопросам повестки дня, </a:t>
            </a:r>
            <a:r>
              <a:rPr lang="ru-RU" sz="2400" i="1" dirty="0" smtClean="0"/>
              <a:t>обязана провести внеплановую проверку для установления факта соблюдения требований законодательства при организации, проведении и оформлении результатов такого собрания </a:t>
            </a:r>
            <a:r>
              <a:rPr lang="ru-RU" sz="2400" b="1" i="1" dirty="0" smtClean="0"/>
              <a:t>(</a:t>
            </a:r>
            <a:r>
              <a:rPr lang="ru-RU" sz="24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ч.1.1 ст.46 </a:t>
            </a:r>
            <a:r>
              <a:rPr lang="ru-RU" sz="2400" u="sng" dirty="0" smtClean="0">
                <a:solidFill>
                  <a:srgbClr val="0000FF"/>
                </a:solidFill>
              </a:rPr>
              <a:t>ЖК РФ</a:t>
            </a:r>
            <a:r>
              <a:rPr lang="ru-RU" sz="2400" b="1" i="1" dirty="0" smtClean="0"/>
              <a:t>)</a:t>
            </a:r>
            <a:r>
              <a:rPr lang="ru-RU" sz="2400" i="1" dirty="0" smtClean="0"/>
              <a:t>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ПЕРЕДАЧА  ПРОТОКОЛА 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Деятельность по хранению различных документов</a:t>
            </a:r>
          </a:p>
          <a:p>
            <a:pPr>
              <a:buNone/>
            </a:pPr>
            <a:r>
              <a:rPr lang="ru-RU" sz="2400" dirty="0" smtClean="0"/>
              <a:t>регулируется Федеральным законом от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22.10.2004 </a:t>
            </a:r>
            <a:r>
              <a:rPr lang="ru-RU" sz="2300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№ 125-ФЗ</a:t>
            </a:r>
          </a:p>
          <a:p>
            <a:pPr>
              <a:buNone/>
            </a:pPr>
            <a:r>
              <a:rPr lang="ru-RU" sz="2400" dirty="0" smtClean="0"/>
              <a:t>"Об архивном деле в Российской Федерации".</a:t>
            </a:r>
          </a:p>
          <a:p>
            <a:pPr>
              <a:buNone/>
            </a:pPr>
            <a:r>
              <a:rPr lang="ru-RU" sz="2400" dirty="0" smtClean="0"/>
              <a:t>В настоящее время установлены сроки хранения документов, связанных с управлением МКД:</a:t>
            </a:r>
          </a:p>
          <a:p>
            <a:pPr>
              <a:buNone/>
            </a:pPr>
            <a:r>
              <a:rPr lang="ru-RU" sz="2400" b="1" dirty="0" smtClean="0"/>
              <a:t>- </a:t>
            </a:r>
            <a:r>
              <a:rPr lang="ru-RU" sz="2400" dirty="0" smtClean="0"/>
              <a:t>документы (заявления, протоколы собраний, справки, журналы регистрации заявлений) –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5 лет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/>
              <a:t>после выбора УК (при этом часть документов может быть отнесена к сроку хранения "постоянно");</a:t>
            </a:r>
          </a:p>
          <a:p>
            <a:pPr>
              <a:buNone/>
            </a:pPr>
            <a:r>
              <a:rPr lang="ru-RU" sz="2400" b="1" dirty="0" smtClean="0"/>
              <a:t>- </a:t>
            </a:r>
            <a:r>
              <a:rPr lang="ru-RU" sz="2400" dirty="0" smtClean="0"/>
              <a:t>протоколы правления ТСЖ, ЖК – </a:t>
            </a:r>
            <a:r>
              <a:rPr lang="ru-RU" sz="2400" b="1" i="1" u="sng" dirty="0" smtClean="0"/>
              <a:t>постоянно </a:t>
            </a:r>
            <a:r>
              <a:rPr lang="ru-RU" sz="2400" dirty="0" smtClean="0"/>
              <a:t>(при ликвидации организации документы принимаются на постоянное хранение по принципу выборки организаций и документов).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ХРАНЕНИЕ ДОКУМЕНТОВ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572561" cy="4714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5214974"/>
                <a:gridCol w="2071703"/>
              </a:tblGrid>
              <a:tr h="731355"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Форма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ОСС</a:t>
                      </a:r>
                      <a:endParaRPr lang="ru-RU" sz="2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Способ голосования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</a:p>
                  </a:txBody>
                  <a:tcPr marL="76200" marR="76200" marT="38100" marB="38100" anchor="ctr"/>
                </a:tc>
              </a:tr>
              <a:tr h="404580">
                <a:tc rowSpan="3">
                  <a:txBody>
                    <a:bodyPr/>
                    <a:lstStyle/>
                    <a:p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Очная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Посредством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поднятия рук</a:t>
                      </a:r>
                    </a:p>
                  </a:txBody>
                  <a:tcPr marL="76200" marR="76200" marT="38100" marB="38100" anchor="ctr"/>
                </a:tc>
                <a:tc rowSpan="3">
                  <a:txBody>
                    <a:bodyPr/>
                    <a:lstStyle/>
                    <a:p>
                      <a:r>
                        <a:rPr lang="ru-RU" sz="2100" b="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Ч.4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731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решений в письменной форме.</a:t>
                      </a:r>
                      <a:endParaRPr lang="ru-RU" sz="21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1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Иным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способом, определенным общим собранием</a:t>
                      </a:r>
                    </a:p>
                  </a:txBody>
                  <a:tcPr marL="76200" marR="76200" marT="38100" marB="381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4907">
                <a:tc>
                  <a:txBody>
                    <a:bodyPr/>
                    <a:lstStyle/>
                    <a:p>
                      <a:r>
                        <a:rPr lang="ru-RU" sz="2100" b="1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Заочная</a:t>
                      </a:r>
                      <a:endParaRPr lang="ru-RU" sz="2100" b="1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решений в </a:t>
                      </a:r>
                      <a:r>
                        <a:rPr lang="ru-RU" sz="2100" i="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письменной </a:t>
                      </a:r>
                      <a:r>
                        <a:rPr lang="ru-RU" sz="2100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форме.   </a:t>
                      </a:r>
                      <a:r>
                        <a:rPr lang="ru-RU" sz="2100" b="1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</a:t>
                      </a:r>
                      <a:r>
                        <a:rPr kumimoji="0" lang="ru-RU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роводится только если на очном собрании не был набран кворум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1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1E128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п.1 ст.47 </a:t>
                      </a: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ЖК РФ)</a:t>
                      </a:r>
                      <a:endParaRPr lang="ru-RU" sz="2100" i="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b="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Ч.5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731355">
                <a:tc>
                  <a:txBody>
                    <a:bodyPr/>
                    <a:lstStyle/>
                    <a:p>
                      <a:r>
                        <a:rPr lang="ru-RU" sz="2100" b="1" dirty="0" err="1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Очно-заочная</a:t>
                      </a:r>
                      <a:endParaRPr lang="ru-RU" sz="2100" b="1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решений в письменной форме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0" u="sng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Ч.4.1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ОБЩЕГО СОБРАНИЯ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Решения и протокол ОСС в МКД являются </a:t>
            </a:r>
            <a:r>
              <a:rPr lang="ru-RU" sz="2800" b="1" dirty="0" smtClean="0"/>
              <a:t>официальными документами </a:t>
            </a: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ч.1 ст.46 ЖК РФ</a:t>
            </a:r>
            <a:r>
              <a:rPr lang="ru-RU" sz="2800" dirty="0" smtClean="0"/>
              <a:t>).</a:t>
            </a:r>
          </a:p>
          <a:p>
            <a:pPr>
              <a:buNone/>
            </a:pPr>
            <a:r>
              <a:rPr lang="ru-RU" sz="2800" dirty="0" smtClean="0"/>
              <a:t>Последствия подделки документов, имеющих статус официальных документов, предусмотрены, в том числе, УК РФ. Наказание за фальсификацию официальных документов - лишение свободы виновных лиц до двух лет.</a:t>
            </a:r>
          </a:p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</a:p>
          <a:p>
            <a:pPr>
              <a:buNone/>
            </a:pPr>
            <a:r>
              <a:rPr lang="ru-RU" i="1" dirty="0" smtClean="0"/>
              <a:t>Установить виновных за фальсификацию протоколов ОСС  и решений собственников, а также наказать их можно только </a:t>
            </a:r>
            <a:r>
              <a:rPr lang="ru-RU" b="1" i="1" u="sng" dirty="0" smtClean="0"/>
              <a:t>в судебном порядке</a:t>
            </a:r>
            <a:r>
              <a:rPr lang="ru-RU" b="1" i="1" dirty="0" smtClean="0"/>
              <a:t>!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048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ФАЛЬСИФИКАЦИЯ РЕШЕНИЙ И ПРОТОКОЛА  ОСС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643998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3C452F"/>
                </a:solidFill>
              </a:rPr>
              <a:t>  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Подложность протокола/решений собственников  на ОСС подтверждается:</a:t>
            </a:r>
          </a:p>
          <a:p>
            <a:pPr>
              <a:buNone/>
            </a:pPr>
            <a:r>
              <a:rPr lang="ru-RU" sz="3000" dirty="0" smtClean="0"/>
              <a:t>1</a:t>
            </a:r>
            <a:r>
              <a:rPr lang="ru-RU" sz="2800" dirty="0" smtClean="0"/>
              <a:t>) </a:t>
            </a:r>
            <a:r>
              <a:rPr lang="ru-RU" sz="2800" u="sng" dirty="0" smtClean="0"/>
              <a:t>приговором/постановлением</a:t>
            </a:r>
            <a:r>
              <a:rPr lang="ru-RU" sz="2800" dirty="0" smtClean="0"/>
              <a:t> следственных органов, из которого усматривается подделка протокола;</a:t>
            </a:r>
          </a:p>
          <a:p>
            <a:pPr lvl="0">
              <a:buNone/>
            </a:pPr>
            <a:r>
              <a:rPr lang="ru-RU" sz="2800" dirty="0" smtClean="0"/>
              <a:t>2) </a:t>
            </a:r>
            <a:r>
              <a:rPr lang="ru-RU" sz="2800" u="sng" dirty="0" smtClean="0"/>
              <a:t>показаниями свидетелей</a:t>
            </a:r>
            <a:r>
              <a:rPr lang="ru-RU" sz="2800" dirty="0" smtClean="0"/>
              <a:t>, которые пояснили суду, что о проведении собрания они не извещались, участия в нем не принимали;</a:t>
            </a:r>
          </a:p>
          <a:p>
            <a:pPr>
              <a:buNone/>
            </a:pPr>
            <a:r>
              <a:rPr lang="ru-RU" sz="2800" dirty="0" smtClean="0"/>
              <a:t>3) </a:t>
            </a:r>
            <a:r>
              <a:rPr lang="ru-RU" sz="2800" u="sng" dirty="0" smtClean="0"/>
              <a:t>подделкой подписей</a:t>
            </a:r>
            <a:r>
              <a:rPr lang="ru-RU" sz="2800" dirty="0" smtClean="0"/>
              <a:t> председателя, секретаря, собственников в протоколе ОСС;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00042"/>
            <a:ext cx="8358246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4) непредставлением суду </a:t>
            </a:r>
            <a:r>
              <a:rPr lang="ru-RU" sz="2800" u="sng" dirty="0" smtClean="0"/>
              <a:t>подлинника</a:t>
            </a:r>
            <a:r>
              <a:rPr lang="ru-RU" sz="2800" dirty="0" smtClean="0"/>
              <a:t> протокола общего собрания;</a:t>
            </a:r>
          </a:p>
          <a:p>
            <a:pPr lvl="0">
              <a:buNone/>
            </a:pPr>
            <a:r>
              <a:rPr lang="ru-RU" sz="2800" dirty="0" smtClean="0"/>
              <a:t>5) показаниями собственника помещения, который пояснил суду, что подпись в протоколе </a:t>
            </a:r>
            <a:r>
              <a:rPr lang="ru-RU" sz="2800" u="sng" dirty="0" smtClean="0"/>
              <a:t>выполнена не им</a:t>
            </a:r>
            <a:r>
              <a:rPr lang="ru-RU" sz="2800" dirty="0" smtClean="0"/>
              <a:t>, инициатором собрания он </a:t>
            </a:r>
            <a:r>
              <a:rPr lang="ru-RU" sz="2800" u="sng" dirty="0" smtClean="0"/>
              <a:t>не выступал</a:t>
            </a:r>
            <a:r>
              <a:rPr lang="ru-RU" sz="2800" dirty="0" smtClean="0"/>
              <a:t>, собрание </a:t>
            </a:r>
            <a:r>
              <a:rPr lang="ru-RU" sz="2800" u="sng" dirty="0" smtClean="0"/>
              <a:t>не проводил</a:t>
            </a:r>
            <a:r>
              <a:rPr lang="ru-RU" sz="2800" dirty="0" smtClean="0"/>
              <a:t>, участия в нем </a:t>
            </a:r>
            <a:r>
              <a:rPr lang="ru-RU" sz="2800" u="sng" dirty="0" smtClean="0"/>
              <a:t>не принимал</a:t>
            </a:r>
            <a:r>
              <a:rPr lang="ru-RU" sz="2800" dirty="0" smtClean="0"/>
              <a:t>;</a:t>
            </a:r>
          </a:p>
          <a:p>
            <a:pPr lvl="0">
              <a:buNone/>
            </a:pPr>
            <a:r>
              <a:rPr lang="ru-RU" sz="2800" dirty="0" smtClean="0"/>
              <a:t>6)представлением листа регистрации собственников, в котором </a:t>
            </a:r>
            <a:r>
              <a:rPr lang="ru-RU" sz="2800" u="sng" dirty="0" smtClean="0"/>
              <a:t>не указана дата составления</a:t>
            </a:r>
            <a:r>
              <a:rPr lang="ru-RU" sz="2800" dirty="0" smtClean="0"/>
              <a:t> и приложением к какому ОСС и по каким вопросам он является.</a:t>
            </a:r>
          </a:p>
          <a:p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14422"/>
            <a:ext cx="8429684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Ч.6 ст.46 </a:t>
            </a:r>
            <a:r>
              <a:rPr lang="ru-RU" u="sng" dirty="0" smtClean="0">
                <a:solidFill>
                  <a:srgbClr val="0000FF"/>
                </a:solidFill>
              </a:rPr>
              <a:t>ЖК РФ </a:t>
            </a:r>
            <a:r>
              <a:rPr lang="ru-RU" dirty="0" smtClean="0"/>
              <a:t>и </a:t>
            </a:r>
            <a:r>
              <a:rPr lang="ru-RU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 3 ст.181.4 </a:t>
            </a:r>
            <a:r>
              <a:rPr lang="ru-RU" u="sng" dirty="0" smtClean="0">
                <a:solidFill>
                  <a:srgbClr val="0000FF"/>
                </a:solidFill>
              </a:rPr>
              <a:t>ГК РФ </a:t>
            </a:r>
            <a:r>
              <a:rPr lang="ru-RU" u="sng" dirty="0" smtClean="0">
                <a:solidFill>
                  <a:srgbClr val="1E128C"/>
                </a:solidFill>
              </a:rPr>
              <a:t>:</a:t>
            </a:r>
          </a:p>
          <a:p>
            <a:pPr>
              <a:buNone/>
            </a:pPr>
            <a:r>
              <a:rPr lang="ru-RU" dirty="0" smtClean="0"/>
              <a:t>Собственник в МКД вправе обжаловать в суд решение ОСС, если оно принято с нарушением норм ЖК РФ и если:</a:t>
            </a:r>
          </a:p>
          <a:p>
            <a:pPr>
              <a:buNone/>
            </a:pPr>
            <a:r>
              <a:rPr lang="ru-RU" dirty="0" smtClean="0"/>
              <a:t>- он не принимал участие в этом собрании;</a:t>
            </a:r>
          </a:p>
          <a:p>
            <a:pPr>
              <a:buNone/>
            </a:pPr>
            <a:r>
              <a:rPr lang="ru-RU" dirty="0" smtClean="0"/>
              <a:t>- голосовал против принятия такого решения;</a:t>
            </a:r>
          </a:p>
          <a:p>
            <a:pPr>
              <a:buNone/>
            </a:pPr>
            <a:r>
              <a:rPr lang="ru-RU" dirty="0" smtClean="0"/>
              <a:t>- таким решением нарушены его права и законные интересы;</a:t>
            </a:r>
          </a:p>
          <a:p>
            <a:pPr>
              <a:buNone/>
            </a:pPr>
            <a:r>
              <a:rPr lang="ru-RU" dirty="0" smtClean="0"/>
              <a:t>- принимал участие в собрании, но его волеизъявление при голосовании было нарушено.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ОБЖАЛОВАНИЕ РЕШЕНИЙ ОСС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Решение ОСС может быть оспорено в суде  </a:t>
            </a:r>
          </a:p>
          <a:p>
            <a:pPr>
              <a:buNone/>
            </a:pPr>
            <a:r>
              <a:rPr lang="ru-RU" sz="3200" b="1" i="1" dirty="0" smtClean="0"/>
              <a:t>   </a:t>
            </a:r>
            <a:r>
              <a:rPr lang="ru-RU" sz="3200" b="1" i="1" u="sng" dirty="0" smtClean="0"/>
              <a:t>в течение шести месяцев</a:t>
            </a:r>
            <a:r>
              <a:rPr lang="ru-RU" sz="3200" dirty="0" smtClean="0"/>
              <a:t>  со дня, когда лицо, права которого нарушены принятием решения, узнало или должно было узнать об этом, но </a:t>
            </a:r>
            <a:r>
              <a:rPr lang="ru-RU" sz="3200" b="1" i="1" u="sng" dirty="0" smtClean="0"/>
              <a:t>не позднее,  чем в течение двух лет</a:t>
            </a:r>
            <a:r>
              <a:rPr lang="ru-RU" sz="3200" dirty="0" smtClean="0"/>
              <a:t> со дня, когда сведения о принятом решении стали общедоступными.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214422"/>
            <a:ext cx="8215370" cy="52864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30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1) </a:t>
            </a:r>
            <a:r>
              <a:rPr lang="ru-RU" alt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Собственник(и) в МКД.</a:t>
            </a:r>
            <a:endParaRPr lang="ru-RU" altLang="ru-RU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30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2) </a:t>
            </a:r>
            <a:r>
              <a:rPr lang="ru-RU" alt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Иные лица</a:t>
            </a:r>
            <a:r>
              <a:rPr lang="ru-RU" altLang="ru-RU" sz="3000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-  ГЖИ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ru-RU" alt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 20 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ЖК РФ);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-  УО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- обжалующие, например, решение  ОСС о расторжении договора управления ввиду неисполнения такой организацией условий договора управления домом.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может выступать истцом?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507209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3000" b="1" dirty="0" smtClean="0">
                <a:cs typeface="Times New Roman" panose="02020603050405020304" pitchFamily="18" charset="0"/>
              </a:rPr>
              <a:t>Надлежащим ответчиком </a:t>
            </a:r>
            <a:r>
              <a:rPr lang="ru-RU" altLang="ru-RU" sz="3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по иску о признании недействительным решения  ОСС </a:t>
            </a:r>
            <a:r>
              <a:rPr lang="ru-RU" altLang="ru-RU" sz="3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всегда является лицо, </a:t>
            </a:r>
            <a:r>
              <a:rPr lang="ru-RU" altLang="ru-RU" sz="3000" b="1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по инициативе</a:t>
            </a:r>
            <a:r>
              <a:rPr lang="ru-RU" altLang="ru-RU" sz="3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  <a:r>
              <a:rPr lang="ru-RU" altLang="ru-RU" sz="3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которого было проведено  данное  собрание.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3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Аналогично - ответчиком не может быть ТСЖ. Собрание не может быть инициировано ТСЖ, только </a:t>
            </a:r>
            <a:r>
              <a:rPr lang="ru-RU" altLang="ru-RU" sz="3000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Правлением ТСЖ</a:t>
            </a:r>
            <a:r>
              <a:rPr lang="ru-RU" altLang="ru-RU" sz="3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152400"/>
            <a:ext cx="8715436" cy="776270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может выступать ответчиком?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2864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«ЖК РФ не содержит такого способа защиты права, как признание недействительным протокола ОСС, так как  </a:t>
            </a:r>
            <a:r>
              <a:rPr lang="ru-RU" sz="2800" u="sng" dirty="0" smtClean="0">
                <a:ea typeface="PT Sans" panose="020B0503020203020204" pitchFamily="34" charset="-52"/>
                <a:cs typeface="Open Sans" panose="020B0606030504020204" pitchFamily="34" charset="0"/>
              </a:rPr>
              <a:t>протокол ОСС согласно нормам ЖК РФ и Устава ЖСК не является ни решением, ни нормативным документом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» 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(Апелляционное определение Верховного суда Республики Башкортостан от </a:t>
            </a:r>
            <a:r>
              <a:rPr lang="ru-RU" sz="2200" i="1" dirty="0" smtClean="0">
                <a:latin typeface="Arial" pitchFamily="34" charset="0"/>
                <a:ea typeface="PT Sans" panose="020B0503020203020204" pitchFamily="34" charset="-52"/>
                <a:cs typeface="Arial" pitchFamily="34" charset="0"/>
              </a:rPr>
              <a:t>14.08.2012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 по делу </a:t>
            </a:r>
            <a:r>
              <a:rPr lang="ru-RU" sz="2200" i="1" u="sng" dirty="0" smtClean="0">
                <a:solidFill>
                  <a:srgbClr val="0000FF"/>
                </a:solidFill>
                <a:latin typeface="Arial" pitchFamily="34" charset="0"/>
                <a:ea typeface="PT Sans" panose="020B0503020203020204" pitchFamily="34" charset="-52"/>
                <a:cs typeface="Arial" pitchFamily="34" charset="0"/>
              </a:rPr>
              <a:t>№ 33-9230/2012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pPr>
              <a:buNone/>
            </a:pP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«Такой способ защиты права, как признание недействительным протокола ОСС помещений МКД, действующим законодательством не предусмотрен, поскольку </a:t>
            </a:r>
            <a:r>
              <a:rPr lang="ru-RU" sz="2800" u="sng" dirty="0" smtClean="0">
                <a:ea typeface="PT Sans" panose="020B0503020203020204" pitchFamily="34" charset="-52"/>
                <a:cs typeface="Open Sans" panose="020B0606030504020204" pitchFamily="34" charset="0"/>
              </a:rPr>
              <a:t>юридически значимыми являются принятые на собрании решения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, а также процедура их принятия» 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(Апелляционное определение Тверского областного суда от </a:t>
            </a:r>
            <a:r>
              <a:rPr lang="ru-RU" sz="2200" i="1" dirty="0" smtClean="0">
                <a:latin typeface="Arial" pitchFamily="34" charset="0"/>
                <a:ea typeface="PT Sans" panose="020B0503020203020204" pitchFamily="34" charset="-52"/>
                <a:cs typeface="Arial" pitchFamily="34" charset="0"/>
              </a:rPr>
              <a:t>2.10.2012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 по делу </a:t>
            </a:r>
            <a:r>
              <a:rPr lang="ru-RU" sz="2200" i="1" u="sng" dirty="0" smtClean="0">
                <a:solidFill>
                  <a:srgbClr val="0000FF"/>
                </a:solidFill>
                <a:latin typeface="Arial" pitchFamily="34" charset="0"/>
                <a:ea typeface="PT Sans" panose="020B0503020203020204" pitchFamily="34" charset="-52"/>
                <a:cs typeface="Arial" pitchFamily="34" charset="0"/>
              </a:rPr>
              <a:t>№ 33-3374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).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alt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52400"/>
            <a:ext cx="8643998" cy="1062022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Оспаривать нужно  решение ОСС, </a:t>
            </a:r>
            <a:b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  не  протокол!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14422"/>
            <a:ext cx="8429684" cy="5214974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1) </a:t>
            </a:r>
            <a:r>
              <a:rPr lang="ru-RU" sz="2900" dirty="0" smtClean="0">
                <a:solidFill>
                  <a:srgbClr val="000000"/>
                </a:solidFill>
              </a:rPr>
              <a:t>принято по вопросу, </a:t>
            </a:r>
            <a:r>
              <a:rPr lang="ru-RU" sz="2900" u="sng" dirty="0" smtClean="0">
                <a:solidFill>
                  <a:srgbClr val="000000"/>
                </a:solidFill>
              </a:rPr>
              <a:t>не включенному</a:t>
            </a:r>
            <a:r>
              <a:rPr lang="ru-RU" sz="2900" dirty="0" smtClean="0">
                <a:solidFill>
                  <a:srgbClr val="000000"/>
                </a:solidFill>
              </a:rPr>
              <a:t> в повестку дня;</a:t>
            </a:r>
          </a:p>
          <a:p>
            <a:pPr>
              <a:buNone/>
              <a:defRPr/>
            </a:pPr>
            <a:r>
              <a:rPr lang="ru-RU" sz="2900" dirty="0" smtClean="0">
                <a:solidFill>
                  <a:srgbClr val="000000"/>
                </a:solidFill>
              </a:rPr>
              <a:t>2) принято </a:t>
            </a:r>
            <a:r>
              <a:rPr lang="ru-RU" sz="2900" u="sng" dirty="0" smtClean="0">
                <a:solidFill>
                  <a:srgbClr val="000000"/>
                </a:solidFill>
              </a:rPr>
              <a:t>при отсутствии</a:t>
            </a:r>
            <a:r>
              <a:rPr lang="ru-RU" sz="2900" dirty="0" smtClean="0">
                <a:solidFill>
                  <a:srgbClr val="000000"/>
                </a:solidFill>
              </a:rPr>
              <a:t> необходимого кворума;</a:t>
            </a:r>
          </a:p>
          <a:p>
            <a:pPr>
              <a:buNone/>
              <a:defRPr/>
            </a:pPr>
            <a:r>
              <a:rPr lang="ru-RU" sz="2900" dirty="0" smtClean="0">
                <a:solidFill>
                  <a:srgbClr val="000000"/>
                </a:solidFill>
              </a:rPr>
              <a:t>3) принято по вопросу, </a:t>
            </a:r>
            <a:r>
              <a:rPr lang="ru-RU" sz="2900" u="sng" dirty="0" smtClean="0">
                <a:solidFill>
                  <a:srgbClr val="000000"/>
                </a:solidFill>
              </a:rPr>
              <a:t>не относящемуся</a:t>
            </a:r>
            <a:r>
              <a:rPr lang="ru-RU" sz="2900" dirty="0" smtClean="0">
                <a:solidFill>
                  <a:srgbClr val="000000"/>
                </a:solidFill>
              </a:rPr>
              <a:t> к компетенции собрания.</a:t>
            </a:r>
          </a:p>
          <a:p>
            <a:pPr>
              <a:buNone/>
              <a:defRPr/>
            </a:pPr>
            <a:endParaRPr lang="ru-RU" sz="2900" dirty="0" smtClean="0">
              <a:solidFill>
                <a:srgbClr val="000000"/>
              </a:solidFill>
            </a:endParaRPr>
          </a:p>
          <a:p>
            <a:pPr>
              <a:buNone/>
              <a:defRPr/>
            </a:pPr>
            <a:r>
              <a:rPr lang="ru-RU" sz="2900" dirty="0" smtClean="0">
                <a:solidFill>
                  <a:srgbClr val="303725"/>
                </a:solidFill>
              </a:rPr>
              <a:t>Такие решения ОСС ничтожны </a:t>
            </a:r>
            <a:r>
              <a:rPr lang="ru-RU" sz="2900" b="1" i="1" dirty="0" smtClean="0">
                <a:solidFill>
                  <a:srgbClr val="303725"/>
                </a:solidFill>
              </a:rPr>
              <a:t>независимо от признания их таковыми судом.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НИЧТОЖНОСТЬ   РЕШЕНИЯ  ОСС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500066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1) допущено </a:t>
            </a:r>
            <a:r>
              <a:rPr lang="ru-RU" sz="2800" u="sng" dirty="0" smtClean="0">
                <a:solidFill>
                  <a:srgbClr val="000000"/>
                </a:solidFill>
              </a:rPr>
              <a:t>существенное нарушение </a:t>
            </a:r>
            <a:r>
              <a:rPr lang="ru-RU" sz="2800" dirty="0" smtClean="0">
                <a:solidFill>
                  <a:srgbClr val="000000"/>
                </a:solidFill>
              </a:rPr>
              <a:t>порядка созыва, подготовки и проведения собрания, влияющее на волеизъявление участников собрания;</a:t>
            </a:r>
          </a:p>
          <a:p>
            <a:pPr>
              <a:buNone/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2) у лица, выступавшего от имени участника собрания, </a:t>
            </a:r>
            <a:r>
              <a:rPr lang="ru-RU" sz="2800" u="sng" dirty="0" smtClean="0">
                <a:solidFill>
                  <a:srgbClr val="000000"/>
                </a:solidFill>
              </a:rPr>
              <a:t>отсутствовали полномочия</a:t>
            </a:r>
            <a:r>
              <a:rPr lang="ru-RU" sz="2800" dirty="0" smtClean="0">
                <a:solidFill>
                  <a:srgbClr val="000000"/>
                </a:solidFill>
              </a:rPr>
              <a:t>;</a:t>
            </a:r>
          </a:p>
          <a:p>
            <a:pPr>
              <a:buNone/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3) допущено </a:t>
            </a:r>
            <a:r>
              <a:rPr lang="ru-RU" sz="2800" u="sng" dirty="0" smtClean="0">
                <a:solidFill>
                  <a:srgbClr val="000000"/>
                </a:solidFill>
              </a:rPr>
              <a:t>существенное нарушение </a:t>
            </a:r>
            <a:r>
              <a:rPr lang="ru-RU" sz="2800" dirty="0" smtClean="0">
                <a:solidFill>
                  <a:srgbClr val="000000"/>
                </a:solidFill>
              </a:rPr>
              <a:t>правил составления протокола, в том числе, правила о письменной форме протокола.</a:t>
            </a:r>
            <a:r>
              <a:rPr lang="ru-RU" sz="2800" b="1" dirty="0" smtClean="0">
                <a:solidFill>
                  <a:srgbClr val="000000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763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НЕДЕЙСТВИТЕЛЬНОСТЬ   РЕШЕНИЯ   ОСС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100% </a:t>
            </a:r>
            <a:r>
              <a:rPr lang="ru-RU" sz="32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голосование:</a:t>
            </a:r>
          </a:p>
          <a:p>
            <a:pPr>
              <a:buNone/>
            </a:pPr>
            <a:r>
              <a:rPr lang="ru-RU" sz="2800" dirty="0" smtClean="0"/>
              <a:t>Уменьшение размера  ОИ в МКД возможно только </a:t>
            </a:r>
          </a:p>
          <a:p>
            <a:pPr>
              <a:buNone/>
            </a:pPr>
            <a:r>
              <a:rPr lang="ru-RU" sz="2800" dirty="0" smtClean="0"/>
              <a:t>с согласия всех собственников путем его </a:t>
            </a:r>
          </a:p>
          <a:p>
            <a:pPr>
              <a:buNone/>
            </a:pPr>
            <a:r>
              <a:rPr lang="ru-RU" sz="2800" dirty="0" smtClean="0"/>
              <a:t>реконструкции 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ч.3 ст. 36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pPr>
              <a:buNone/>
            </a:pPr>
            <a:r>
              <a:rPr lang="ru-RU" sz="2800" dirty="0" smtClean="0"/>
              <a:t>Если реконструкция, переустройство и (или) </a:t>
            </a:r>
          </a:p>
          <a:p>
            <a:pPr>
              <a:buNone/>
            </a:pPr>
            <a:r>
              <a:rPr lang="ru-RU" sz="2800" dirty="0" smtClean="0"/>
              <a:t>перепланировка помещений невозможны без</a:t>
            </a:r>
          </a:p>
          <a:p>
            <a:pPr>
              <a:buNone/>
            </a:pPr>
            <a:r>
              <a:rPr lang="ru-RU" sz="2800" dirty="0" smtClean="0"/>
              <a:t>присоединения к ним части ОИ, на такие действия</a:t>
            </a:r>
          </a:p>
          <a:p>
            <a:pPr>
              <a:buNone/>
            </a:pPr>
            <a:r>
              <a:rPr lang="ru-RU" sz="2800" dirty="0" smtClean="0"/>
              <a:t>должно быть получено согласие всех собственников</a:t>
            </a:r>
          </a:p>
          <a:p>
            <a:pPr>
              <a:buNone/>
            </a:pP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ч.2 ст.40 </a:t>
            </a:r>
            <a:r>
              <a:rPr lang="ru-RU" sz="2800" u="sng" dirty="0" smtClean="0">
                <a:solidFill>
                  <a:srgbClr val="0000FF"/>
                </a:solidFill>
              </a:rPr>
              <a:t>ЖК РФ</a:t>
            </a:r>
            <a:r>
              <a:rPr lang="ru-RU" sz="2800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КОМПЕТЕНЦИЯ ОСС</a:t>
            </a:r>
            <a:endParaRPr lang="ru-RU" sz="40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2071678"/>
            <a:ext cx="8572560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Оставление решения ОСС в силе возможно при наличии следующих условий </a:t>
            </a:r>
            <a:r>
              <a:rPr lang="ru-RU" sz="2800" b="1" dirty="0" smtClean="0">
                <a:solidFill>
                  <a:srgbClr val="000000"/>
                </a:solidFill>
              </a:rPr>
              <a:t>в совокупности</a:t>
            </a:r>
            <a:r>
              <a:rPr lang="ru-RU" sz="2800" dirty="0" smtClean="0">
                <a:solidFill>
                  <a:srgbClr val="000000"/>
                </a:solidFill>
              </a:rPr>
              <a:t>: </a:t>
            </a:r>
          </a:p>
          <a:p>
            <a:pPr marL="228600" indent="-228600"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1) Голос истца  </a:t>
            </a:r>
            <a:r>
              <a:rPr lang="ru-RU" sz="2800" u="sng" dirty="0" smtClean="0">
                <a:solidFill>
                  <a:srgbClr val="000000"/>
                </a:solidFill>
              </a:rPr>
              <a:t>не мог </a:t>
            </a:r>
            <a:r>
              <a:rPr lang="ru-RU" sz="2800" dirty="0" smtClean="0">
                <a:solidFill>
                  <a:srgbClr val="000000"/>
                </a:solidFill>
              </a:rPr>
              <a:t>повлиять на результаты собрания.</a:t>
            </a:r>
          </a:p>
          <a:p>
            <a:pPr marL="228600" indent="-228600"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2) Права истца  </a:t>
            </a:r>
            <a:r>
              <a:rPr lang="ru-RU" sz="2800" u="sng" dirty="0" smtClean="0">
                <a:solidFill>
                  <a:srgbClr val="000000"/>
                </a:solidFill>
              </a:rPr>
              <a:t>не нарушены</a:t>
            </a:r>
            <a:r>
              <a:rPr lang="ru-RU" sz="2800" dirty="0" smtClean="0">
                <a:solidFill>
                  <a:srgbClr val="000000"/>
                </a:solidFill>
              </a:rPr>
              <a:t>, убытков не понес.</a:t>
            </a:r>
          </a:p>
          <a:p>
            <a:pPr marL="228600" indent="-228600"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3) Критерия </a:t>
            </a:r>
            <a:r>
              <a:rPr lang="ru-RU" sz="2800" u="sng" dirty="0" smtClean="0">
                <a:solidFill>
                  <a:srgbClr val="000000"/>
                </a:solidFill>
              </a:rPr>
              <a:t>существенных нарушений </a:t>
            </a:r>
            <a:r>
              <a:rPr lang="ru-RU" sz="2800" dirty="0" smtClean="0">
                <a:solidFill>
                  <a:srgbClr val="000000"/>
                </a:solidFill>
              </a:rPr>
              <a:t>не установлено.</a:t>
            </a:r>
          </a:p>
          <a:p>
            <a:pPr marL="228600" indent="-228600">
              <a:buNone/>
            </a:pPr>
            <a:r>
              <a:rPr lang="ru-RU" sz="2800" dirty="0" smtClean="0">
                <a:solidFill>
                  <a:srgbClr val="000000"/>
                </a:solidFill>
              </a:rPr>
              <a:t>4) Пропущены </a:t>
            </a:r>
            <a:r>
              <a:rPr lang="ru-RU" sz="2800" u="sng" dirty="0" smtClean="0">
                <a:solidFill>
                  <a:srgbClr val="000000"/>
                </a:solidFill>
              </a:rPr>
              <a:t>сроки</a:t>
            </a:r>
            <a:r>
              <a:rPr lang="ru-RU" sz="2800" dirty="0" smtClean="0">
                <a:solidFill>
                  <a:srgbClr val="000000"/>
                </a:solidFill>
              </a:rPr>
              <a:t> исковой давности.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52400"/>
            <a:ext cx="8715436" cy="1776402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причины отказа в иске о признании решения ОСС недействительным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643602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Вступительное слово продолжительностью </a:t>
            </a:r>
            <a:r>
              <a:rPr lang="ru-RU" b="1" dirty="0" smtClean="0">
                <a:solidFill>
                  <a:srgbClr val="3C452F"/>
                </a:solidFill>
              </a:rPr>
              <a:t>до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 smtClean="0">
                <a:solidFill>
                  <a:srgbClr val="3C452F"/>
                </a:solidFill>
              </a:rPr>
              <a:t>мин.</a:t>
            </a:r>
            <a:r>
              <a:rPr lang="ru-RU" dirty="0" smtClean="0"/>
              <a:t>, в котором сообщаются общие правила работы собрания, режим его проведения, примерное время окончания;</a:t>
            </a:r>
          </a:p>
          <a:p>
            <a:pPr lvl="0">
              <a:buNone/>
            </a:pPr>
            <a:r>
              <a:rPr lang="ru-RU" dirty="0" smtClean="0"/>
              <a:t>Основной доклад - </a:t>
            </a:r>
            <a:r>
              <a:rPr lang="ru-RU" b="1" dirty="0" smtClean="0">
                <a:solidFill>
                  <a:srgbClr val="3C452F"/>
                </a:solidFill>
              </a:rPr>
              <a:t>до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. Если на собрание вынесены позиции конфликтующих сторон, то на их изложение каждому должно быть предоставлено равное время, но желательно, чтобы в сумме оно не превышало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dirty="0" smtClean="0"/>
              <a:t> мин;</a:t>
            </a:r>
          </a:p>
          <a:p>
            <a:pPr lvl="0">
              <a:buNone/>
            </a:pPr>
            <a:r>
              <a:rPr lang="ru-RU" dirty="0" smtClean="0"/>
              <a:t>Вопросы к докладчикам и их ответы: каждый вопрос и ответ –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Выступления участников собрания -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5–7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Ответы докладчиков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rgbClr val="3C452F"/>
                </a:solidFill>
              </a:rPr>
              <a:t> мин. каждому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Чтение проекта решения собрания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Предложения по проекту решения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1–3 </a:t>
            </a:r>
            <a:r>
              <a:rPr lang="ru-RU" b="1" dirty="0" smtClean="0">
                <a:solidFill>
                  <a:srgbClr val="3C452F"/>
                </a:solidFill>
              </a:rPr>
              <a:t>мин. на каждое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Подведение итогов собрания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b="1" dirty="0" smtClean="0">
                <a:solidFill>
                  <a:srgbClr val="3C452F"/>
                </a:solidFill>
              </a:rPr>
              <a:t>мин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Эффективное ОСС –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мин.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500042"/>
            <a:ext cx="8643998" cy="607223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способов удержать внимание:</a:t>
            </a:r>
          </a:p>
          <a:p>
            <a:pPr lvl="0">
              <a:buNone/>
            </a:pPr>
            <a:r>
              <a:rPr lang="ru-RU" sz="3100" dirty="0" smtClean="0"/>
              <a:t>1) Задавать простые вопросы собравшимся, вызывая их на диалог (для начала – хотя бы кивание головой в ответ): спрашивать, не отсвечивает ли доска, не следует ли включить свет поярче, всем ли хорошо видно, слышно и т. д.</a:t>
            </a:r>
          </a:p>
          <a:p>
            <a:pPr lvl="0">
              <a:buNone/>
            </a:pPr>
            <a:r>
              <a:rPr lang="ru-RU" sz="3100" dirty="0" smtClean="0"/>
              <a:t>2) Ошибаясь (как бы случайно), просить Вас поправить.</a:t>
            </a:r>
          </a:p>
          <a:p>
            <a:pPr lvl="0">
              <a:buNone/>
            </a:pPr>
            <a:r>
              <a:rPr lang="ru-RU" sz="3100" dirty="0" smtClean="0"/>
              <a:t>3) Попросить следить за регламентом или подсказать, который час.</a:t>
            </a:r>
          </a:p>
          <a:p>
            <a:pPr lvl="0">
              <a:buNone/>
            </a:pPr>
            <a:r>
              <a:rPr lang="ru-RU" sz="3100" dirty="0" smtClean="0"/>
              <a:t>4)  Просить поднять руки тех, кто… (при этом сам ведущий тоже поднимает руку, показывая пример реагирования, чтобы сработала цепная реакция).</a:t>
            </a:r>
          </a:p>
          <a:p>
            <a:pPr lvl="0">
              <a:buNone/>
            </a:pPr>
            <a:r>
              <a:rPr lang="ru-RU" sz="3100" dirty="0" smtClean="0"/>
              <a:t>5) Просить придвинуться ближе или сесть комфортнее и многое другое.</a:t>
            </a:r>
          </a:p>
          <a:p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моменты ослабления или переключения внимания аудитории:</a:t>
            </a:r>
          </a:p>
          <a:p>
            <a:pPr lvl="0">
              <a:buNone/>
            </a:pPr>
            <a:r>
              <a:rPr lang="ru-RU" dirty="0" smtClean="0"/>
              <a:t>- сменить тон, громкость голоса или темп речи. Помните, что быстрая и громкая речь будоражит, а медленная и размеренная, наоборот, успокаивает (эмоциональное напряжение или конфликтная ситуация);</a:t>
            </a:r>
          </a:p>
          <a:p>
            <a:pPr lvl="0">
              <a:buNone/>
            </a:pPr>
            <a:r>
              <a:rPr lang="ru-RU" dirty="0" smtClean="0"/>
              <a:t>- постоянно менять собственное местоположение – вставать, садиться, приближаться к аудитории и удаляться от нее, перемещаться по залу и т. д. Вы сможете удерживать на себе взгляд аудитории и заодно сохранять внимание к сути вашей речи;</a:t>
            </a:r>
          </a:p>
          <a:p>
            <a:pPr lvl="0">
              <a:buNone/>
            </a:pPr>
            <a:r>
              <a:rPr lang="ru-RU" dirty="0" smtClean="0"/>
              <a:t>- рассказать анекдот или забавную историю. Это позволит вам снять часть усталости и подзарядить людей хорошим настроем;</a:t>
            </a:r>
          </a:p>
          <a:p>
            <a:pPr lvl="0">
              <a:buNone/>
            </a:pPr>
            <a:r>
              <a:rPr lang="ru-RU" dirty="0" smtClean="0"/>
              <a:t>- устанавливать зрительный контакт с каждым участником собрания. В такой ситуации у участников появляются ощущения диалога и взаимодействия с говорящим, а также заинтересованности оратора в том, чтобы донести информацию до участника лично.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Помимо информирования участников собрания ведущему также приходится отвечать на вопросы, сдерживать конфронтацию, направлять конфликтные ситуации в конструктивное русло и т. д. уже в процессе самого собрания.</a:t>
            </a:r>
          </a:p>
          <a:p>
            <a:pPr>
              <a:buNone/>
            </a:pPr>
            <a:r>
              <a:rPr lang="ru-RU" dirty="0" smtClean="0"/>
              <a:t>Можно время от времени напоминать участникам конфронтации о ключевой цели, для того чтобы вернуть их от обсуждения эмоций или состояний (обиды, гнева, печали, агрессии и т. д.) к обсуждению реальных шагов, позволяющих справиться с текущей ситуацией.</a:t>
            </a:r>
          </a:p>
          <a:p>
            <a:pPr>
              <a:buNone/>
            </a:pPr>
            <a:r>
              <a:rPr lang="ru-RU" dirty="0" smtClean="0"/>
              <a:t>Для этого важно постоянно </a:t>
            </a:r>
            <a:r>
              <a:rPr lang="ru-RU" b="1" dirty="0" smtClean="0"/>
              <a:t>помнить о цели собрания </a:t>
            </a:r>
            <a:r>
              <a:rPr lang="ru-RU" dirty="0" smtClean="0"/>
              <a:t>и вести обсуждение к ней любыми средствами.</a:t>
            </a:r>
          </a:p>
          <a:p>
            <a:pPr>
              <a:buNone/>
            </a:pPr>
            <a:r>
              <a:rPr lang="ru-RU" b="1" i="1" dirty="0" smtClean="0"/>
              <a:t>Ведущий должен быть готов к управлению не только собственными эмоциями, но и эмоциями других людей.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57364"/>
            <a:ext cx="8496944" cy="48119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Фролова Ольга Евгеньевна,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председатель Правления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НП «Воронежское Содружество ТСЖ»,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Руководитель Воронежского городского центра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общественного  контроля в сфере ЖКХ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г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Воронеж, площадь Ленина,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д.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8, оф.115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тел.: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(473)291-02-75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(910)243-47-10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  <a:hlinkClick r:id="rId2"/>
              </a:rPr>
              <a:t>oefrolova@yandex.ru</a:t>
            </a:r>
            <a:r>
              <a:rPr lang="en-US" sz="2400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1E128C"/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8604"/>
            <a:ext cx="8784976" cy="100013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700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279c20c3caf3300dae6b438536eb8c56">
  <xsd:schema xmlns:xsd="http://www.w3.org/2001/XMLSchema" xmlns:p="http://schemas.microsoft.com/office/2006/metadata/properties" targetNamespace="http://schemas.microsoft.com/office/2006/metadata/properties" ma:root="true" ma:fieldsID="0d2e1ca116041f9e11471c52c4c9d6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11CBA4A1-B912-49A2-B1D4-6A290450AD6E}"/>
</file>

<file path=customXml/itemProps2.xml><?xml version="1.0" encoding="utf-8"?>
<ds:datastoreItem xmlns:ds="http://schemas.openxmlformats.org/officeDocument/2006/customXml" ds:itemID="{DA2DAEBA-7FA9-4777-835A-261C5F9637A5}"/>
</file>

<file path=customXml/itemProps3.xml><?xml version="1.0" encoding="utf-8"?>
<ds:datastoreItem xmlns:ds="http://schemas.openxmlformats.org/officeDocument/2006/customXml" ds:itemID="{FEAEB97A-F879-4A03-83C2-E500F68F595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</TotalTime>
  <Words>6188</Words>
  <Application>Microsoft Office PowerPoint</Application>
  <PresentationFormat>Экран (4:3)</PresentationFormat>
  <Paragraphs>830</Paragraphs>
  <Slides>95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95</vt:i4>
      </vt:variant>
    </vt:vector>
  </HeadingPairs>
  <TitlesOfParts>
    <vt:vector size="96" baseType="lpstr">
      <vt:lpstr>Бумажная</vt:lpstr>
      <vt:lpstr>  ОБЩЕЕ  СОБРАНИЕ СОБСТВЕННИКОВ ПОМЕЩЕНИЙ  В МКД  </vt:lpstr>
      <vt:lpstr>ЗАКОНОДАТЕЛЬСТВО</vt:lpstr>
      <vt:lpstr>ЗАКОНОДАТЕЛЬСТВО</vt:lpstr>
      <vt:lpstr>Принятые сокращения</vt:lpstr>
      <vt:lpstr>Зачем нужно проводить ОСС?</vt:lpstr>
      <vt:lpstr>Слайд 6</vt:lpstr>
      <vt:lpstr>Кто  финансирует  ОСС?</vt:lpstr>
      <vt:lpstr>ФОРМЫ ОБЩЕГО СОБРАНИЯ</vt:lpstr>
      <vt:lpstr>КОМПЕТЕНЦИЯ ОСС</vt:lpstr>
      <vt:lpstr>Решения,  принимаемые  большинством  не менее  2/3  голосов   от общего числа голосов собственников</vt:lpstr>
      <vt:lpstr>Слайд 11</vt:lpstr>
      <vt:lpstr>Слайд 12</vt:lpstr>
      <vt:lpstr>Слайд 13</vt:lpstr>
      <vt:lpstr>Слайд 14</vt:lpstr>
      <vt:lpstr>Решения, принимаемые простым большинством (больше 50% голосов, присутствующих на ОСС)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Решения, принимаемые простым большинством (больше 50% голосов всех собственников в доме)</vt:lpstr>
      <vt:lpstr>ЭТАПЫ  ПРОВЕДЕНИЯ ОСС</vt:lpstr>
      <vt:lpstr>ИНИЦИАТОРЫ ОСС</vt:lpstr>
      <vt:lpstr>ОРГАН МЕСТНОГО САМОУПРАВЛЕНИЯ –ИНИЦИАТОР   ОСС</vt:lpstr>
      <vt:lpstr>ОРГАН МЕСТНОГО САМОУПРАВЛЕНИЯ –ИНИЦИАТОР   ОСС</vt:lpstr>
      <vt:lpstr>ОРГАН МЕСТНОГО САМОУПРАВЛЕНИЯ –ИНИЦИАТОР   ОСС</vt:lpstr>
      <vt:lpstr>ПОДГОТОВКА ОСС</vt:lpstr>
      <vt:lpstr>ПОДГОТОВКА ОСС</vt:lpstr>
      <vt:lpstr>ПОДГОТОВКА ОСС</vt:lpstr>
      <vt:lpstr>РЕЕСТР СОБСТВЕННИКОВ</vt:lpstr>
      <vt:lpstr>Слайд 34</vt:lpstr>
      <vt:lpstr>Слайд 35</vt:lpstr>
      <vt:lpstr>ПОВЕСТКА ДНЯ ОСС</vt:lpstr>
      <vt:lpstr>Повестка дня первичного ОСС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РЕШЕНИЕ СОБСТВЕННИКА</vt:lpstr>
      <vt:lpstr>СООБЩЕНИЕ О ПРОВЕДЕНИИ ОСС</vt:lpstr>
      <vt:lpstr>Содержание  сообщения </vt:lpstr>
      <vt:lpstr>Содержание  сообщения </vt:lpstr>
      <vt:lpstr>ПРОВЕДЕНИЕ ОСС</vt:lpstr>
      <vt:lpstr>ПРОВЕДЕНИЕ ОСС</vt:lpstr>
      <vt:lpstr>ПРОВЕДЕНИЕ ОСС</vt:lpstr>
      <vt:lpstr>ГОЛОСОВАНИЕ  НА  ОСС</vt:lpstr>
      <vt:lpstr>ГОЛОСОВАНИЕ  НА  ОСС</vt:lpstr>
      <vt:lpstr>ПОДСЧЕТ ГОЛОСОВ НА ОСС</vt:lpstr>
      <vt:lpstr>ОФОРМЛЕНИЕ ПРОТОКОЛА ОСС</vt:lpstr>
      <vt:lpstr>Слайд 63</vt:lpstr>
      <vt:lpstr>Приказ Минстроя России  от 25.12.2015г. № 937/пр</vt:lpstr>
      <vt:lpstr>Приказ Минстроя России от 25.12.2015 № 937/пр</vt:lpstr>
      <vt:lpstr>Слайд 66</vt:lpstr>
      <vt:lpstr>Слайд 67</vt:lpstr>
      <vt:lpstr>Слайд 68</vt:lpstr>
      <vt:lpstr>Слайд 69</vt:lpstr>
      <vt:lpstr>Слайд 70</vt:lpstr>
      <vt:lpstr>Приказ Минстроя РФ  от 25.12.2015 № 937/пр</vt:lpstr>
      <vt:lpstr>Слайд 72</vt:lpstr>
      <vt:lpstr>Приказ Минстроя РФ  от 25.12.2015 № 937/пр</vt:lpstr>
      <vt:lpstr>Слайд 74</vt:lpstr>
      <vt:lpstr>Слайд 75</vt:lpstr>
      <vt:lpstr>Слайд 76</vt:lpstr>
      <vt:lpstr>ОПУБЛИКОВАНИЕ ПРОТОКОЛА </vt:lpstr>
      <vt:lpstr>ПЕРЕДАЧА  ПРОТОКОЛА  ОСС</vt:lpstr>
      <vt:lpstr>ХРАНЕНИЕ ДОКУМЕНТОВ ОСС</vt:lpstr>
      <vt:lpstr>ФАЛЬСИФИКАЦИЯ РЕШЕНИЙ И ПРОТОКОЛА  ОСС</vt:lpstr>
      <vt:lpstr>Слайд 81</vt:lpstr>
      <vt:lpstr>Слайд 82</vt:lpstr>
      <vt:lpstr>ОБЖАЛОВАНИЕ РЕШЕНИЙ ОСС</vt:lpstr>
      <vt:lpstr>Слайд 84</vt:lpstr>
      <vt:lpstr>Кто может выступать истцом?</vt:lpstr>
      <vt:lpstr>Кто может выступать ответчиком?</vt:lpstr>
      <vt:lpstr>Оспаривать нужно  решение ОСС,   но  не  протокол!</vt:lpstr>
      <vt:lpstr>НИЧТОЖНОСТЬ   РЕШЕНИЯ  ОСС</vt:lpstr>
      <vt:lpstr>НЕДЕЙСТВИТЕЛЬНОСТЬ   РЕШЕНИЯ   ОСС</vt:lpstr>
      <vt:lpstr>Основные причины отказа в иске о признании решения ОСС недействительным</vt:lpstr>
      <vt:lpstr>Эффективное ОСС – 1 час 30 мин.</vt:lpstr>
      <vt:lpstr>Слайд 92</vt:lpstr>
      <vt:lpstr>Слайд 93</vt:lpstr>
      <vt:lpstr>Слайд 94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ПРИ СОЗДАНИИ ТСН/ТСЖ</dc:title>
  <dc:creator>Соболева Н.В.</dc:creator>
  <cp:lastModifiedBy>JJJ</cp:lastModifiedBy>
  <cp:revision>542</cp:revision>
  <cp:lastPrinted>2015-11-24T08:08:12Z</cp:lastPrinted>
  <dcterms:created xsi:type="dcterms:W3CDTF">2015-10-22T11:53:11Z</dcterms:created>
  <dcterms:modified xsi:type="dcterms:W3CDTF">2017-02-25T17:49:10Z</dcterms:modified>
</cp:coreProperties>
</file>